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11" name="Titeltext"/>
          <p:cNvSpPr txBox="1">
            <a:spLocks noGrp="1"/>
          </p:cNvSpPr>
          <p:nvPr>
            <p:ph type="title"/>
          </p:nvPr>
        </p:nvSpPr>
        <p:spPr>
          <a:xfrm>
            <a:off x="685800" y="2130425"/>
            <a:ext cx="7772400" cy="1470025"/>
          </a:xfrm>
          <a:prstGeom prst="rect">
            <a:avLst/>
          </a:prstGeom>
        </p:spPr>
        <p:txBody>
          <a:bodyPr/>
          <a:lstStyle/>
          <a:p>
            <a:r>
              <a:t>Titeltext</a:t>
            </a:r>
          </a:p>
        </p:txBody>
      </p:sp>
      <p:sp>
        <p:nvSpPr>
          <p:cNvPr id="12" name="Textebene 1…"/>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Textebene 1</a:t>
            </a:r>
          </a:p>
          <a:p>
            <a:pPr lvl="1"/>
            <a:r>
              <a:t>Textebene 2</a:t>
            </a:r>
          </a:p>
          <a:p>
            <a:pPr lvl="2"/>
            <a:r>
              <a:t>Textebene 3</a:t>
            </a:r>
          </a:p>
          <a:p>
            <a:pPr lvl="3"/>
            <a:r>
              <a:t>Textebene 4</a:t>
            </a:r>
          </a:p>
          <a:p>
            <a:pPr lvl="4"/>
            <a:r>
              <a:t>Textebene 5</a:t>
            </a:r>
          </a:p>
        </p:txBody>
      </p:sp>
      <p:sp>
        <p:nvSpPr>
          <p:cNvPr id="13"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el und Inhalt">
    <p:spTree>
      <p:nvGrpSpPr>
        <p:cNvPr id="1" name=""/>
        <p:cNvGrpSpPr/>
        <p:nvPr/>
      </p:nvGrpSpPr>
      <p:grpSpPr>
        <a:xfrm>
          <a:off x="0" y="0"/>
          <a:ext cx="0" cy="0"/>
          <a:chOff x="0" y="0"/>
          <a:chExt cx="0" cy="0"/>
        </a:xfrm>
      </p:grpSpPr>
      <p:sp>
        <p:nvSpPr>
          <p:cNvPr id="20" name="Titeltext"/>
          <p:cNvSpPr txBox="1">
            <a:spLocks noGrp="1"/>
          </p:cNvSpPr>
          <p:nvPr>
            <p:ph type="title"/>
          </p:nvPr>
        </p:nvSpPr>
        <p:spPr>
          <a:prstGeom prst="rect">
            <a:avLst/>
          </a:prstGeom>
        </p:spPr>
        <p:txBody>
          <a:bodyPr/>
          <a:lstStyle/>
          <a:p>
            <a:r>
              <a:t>Titeltext</a:t>
            </a:r>
          </a:p>
        </p:txBody>
      </p:sp>
      <p:sp>
        <p:nvSpPr>
          <p:cNvPr id="21" name="Textebene 1…"/>
          <p:cNvSpPr txBox="1">
            <a:spLocks noGrp="1"/>
          </p:cNvSpPr>
          <p:nvPr>
            <p:ph type="body" idx="1"/>
          </p:nvPr>
        </p:nvSpPr>
        <p:spPr>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22"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Abschnittsüberschrift">
    <p:spTree>
      <p:nvGrpSpPr>
        <p:cNvPr id="1" name=""/>
        <p:cNvGrpSpPr/>
        <p:nvPr/>
      </p:nvGrpSpPr>
      <p:grpSpPr>
        <a:xfrm>
          <a:off x="0" y="0"/>
          <a:ext cx="0" cy="0"/>
          <a:chOff x="0" y="0"/>
          <a:chExt cx="0" cy="0"/>
        </a:xfrm>
      </p:grpSpPr>
      <p:sp>
        <p:nvSpPr>
          <p:cNvPr id="29" name="Titel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Titeltext</a:t>
            </a:r>
          </a:p>
        </p:txBody>
      </p:sp>
      <p:sp>
        <p:nvSpPr>
          <p:cNvPr id="30" name="Textebene 1…"/>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Textebene 1</a:t>
            </a:r>
          </a:p>
          <a:p>
            <a:pPr lvl="1"/>
            <a:r>
              <a:t>Textebene 2</a:t>
            </a:r>
          </a:p>
          <a:p>
            <a:pPr lvl="2"/>
            <a:r>
              <a:t>Textebene 3</a:t>
            </a:r>
          </a:p>
          <a:p>
            <a:pPr lvl="3"/>
            <a:r>
              <a:t>Textebene 4</a:t>
            </a:r>
          </a:p>
          <a:p>
            <a:pPr lvl="4"/>
            <a:r>
              <a:t>Textebene 5</a:t>
            </a:r>
          </a:p>
        </p:txBody>
      </p:sp>
      <p:sp>
        <p:nvSpPr>
          <p:cNvPr id="31"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Zwei Inhalte">
    <p:spTree>
      <p:nvGrpSpPr>
        <p:cNvPr id="1" name=""/>
        <p:cNvGrpSpPr/>
        <p:nvPr/>
      </p:nvGrpSpPr>
      <p:grpSpPr>
        <a:xfrm>
          <a:off x="0" y="0"/>
          <a:ext cx="0" cy="0"/>
          <a:chOff x="0" y="0"/>
          <a:chExt cx="0" cy="0"/>
        </a:xfrm>
      </p:grpSpPr>
      <p:sp>
        <p:nvSpPr>
          <p:cNvPr id="38" name="Titeltext"/>
          <p:cNvSpPr txBox="1">
            <a:spLocks noGrp="1"/>
          </p:cNvSpPr>
          <p:nvPr>
            <p:ph type="title"/>
          </p:nvPr>
        </p:nvSpPr>
        <p:spPr>
          <a:prstGeom prst="rect">
            <a:avLst/>
          </a:prstGeom>
        </p:spPr>
        <p:txBody>
          <a:bodyPr/>
          <a:lstStyle/>
          <a:p>
            <a:r>
              <a:t>Titeltext</a:t>
            </a:r>
          </a:p>
        </p:txBody>
      </p:sp>
      <p:sp>
        <p:nvSpPr>
          <p:cNvPr id="39" name="Textebene 1…"/>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Textebene 1</a:t>
            </a:r>
          </a:p>
          <a:p>
            <a:pPr lvl="1"/>
            <a:r>
              <a:t>Textebene 2</a:t>
            </a:r>
          </a:p>
          <a:p>
            <a:pPr lvl="2"/>
            <a:r>
              <a:t>Textebene 3</a:t>
            </a:r>
          </a:p>
          <a:p>
            <a:pPr lvl="3"/>
            <a:r>
              <a:t>Textebene 4</a:t>
            </a:r>
          </a:p>
          <a:p>
            <a:pPr lvl="4"/>
            <a:r>
              <a:t>Textebene 5</a:t>
            </a:r>
          </a:p>
        </p:txBody>
      </p:sp>
      <p:sp>
        <p:nvSpPr>
          <p:cNvPr id="40"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Vergleich">
    <p:spTree>
      <p:nvGrpSpPr>
        <p:cNvPr id="1" name=""/>
        <p:cNvGrpSpPr/>
        <p:nvPr/>
      </p:nvGrpSpPr>
      <p:grpSpPr>
        <a:xfrm>
          <a:off x="0" y="0"/>
          <a:ext cx="0" cy="0"/>
          <a:chOff x="0" y="0"/>
          <a:chExt cx="0" cy="0"/>
        </a:xfrm>
      </p:grpSpPr>
      <p:sp>
        <p:nvSpPr>
          <p:cNvPr id="47" name="Titeltext"/>
          <p:cNvSpPr txBox="1">
            <a:spLocks noGrp="1"/>
          </p:cNvSpPr>
          <p:nvPr>
            <p:ph type="title"/>
          </p:nvPr>
        </p:nvSpPr>
        <p:spPr>
          <a:prstGeom prst="rect">
            <a:avLst/>
          </a:prstGeom>
        </p:spPr>
        <p:txBody>
          <a:bodyPr/>
          <a:lstStyle/>
          <a:p>
            <a:r>
              <a:t>Titeltext</a:t>
            </a:r>
          </a:p>
        </p:txBody>
      </p:sp>
      <p:sp>
        <p:nvSpPr>
          <p:cNvPr id="48" name="Textebene 1…"/>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Textebene 1</a:t>
            </a:r>
          </a:p>
          <a:p>
            <a:pPr lvl="1"/>
            <a:r>
              <a:t>Textebene 2</a:t>
            </a:r>
          </a:p>
          <a:p>
            <a:pPr lvl="2"/>
            <a:r>
              <a:t>Textebene 3</a:t>
            </a:r>
          </a:p>
          <a:p>
            <a:pPr lvl="3"/>
            <a:r>
              <a:t>Textebene 4</a:t>
            </a:r>
          </a:p>
          <a:p>
            <a:pPr lvl="4"/>
            <a:r>
              <a:t>Textebene 5</a:t>
            </a:r>
          </a:p>
        </p:txBody>
      </p:sp>
      <p:sp>
        <p:nvSpPr>
          <p:cNvPr id="49" name="Textplatzhalter 4"/>
          <p:cNvSpPr>
            <a:spLocks noGrp="1"/>
          </p:cNvSpPr>
          <p:nvPr>
            <p:ph type="body" sz="quarter" idx="21"/>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Nur Titel">
    <p:spTree>
      <p:nvGrpSpPr>
        <p:cNvPr id="1" name=""/>
        <p:cNvGrpSpPr/>
        <p:nvPr/>
      </p:nvGrpSpPr>
      <p:grpSpPr>
        <a:xfrm>
          <a:off x="0" y="0"/>
          <a:ext cx="0" cy="0"/>
          <a:chOff x="0" y="0"/>
          <a:chExt cx="0" cy="0"/>
        </a:xfrm>
      </p:grpSpPr>
      <p:sp>
        <p:nvSpPr>
          <p:cNvPr id="57" name="Titeltext"/>
          <p:cNvSpPr txBox="1">
            <a:spLocks noGrp="1"/>
          </p:cNvSpPr>
          <p:nvPr>
            <p:ph type="title"/>
          </p:nvPr>
        </p:nvSpPr>
        <p:spPr>
          <a:prstGeom prst="rect">
            <a:avLst/>
          </a:prstGeom>
        </p:spPr>
        <p:txBody>
          <a:bodyPr/>
          <a:lstStyle/>
          <a:p>
            <a:r>
              <a:t>Titeltext</a:t>
            </a:r>
          </a:p>
        </p:txBody>
      </p:sp>
      <p:sp>
        <p:nvSpPr>
          <p:cNvPr id="58"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Leer">
    <p:spTree>
      <p:nvGrpSpPr>
        <p:cNvPr id="1" name=""/>
        <p:cNvGrpSpPr/>
        <p:nvPr/>
      </p:nvGrpSpPr>
      <p:grpSpPr>
        <a:xfrm>
          <a:off x="0" y="0"/>
          <a:ext cx="0" cy="0"/>
          <a:chOff x="0" y="0"/>
          <a:chExt cx="0" cy="0"/>
        </a:xfrm>
      </p:grpSpPr>
      <p:sp>
        <p:nvSpPr>
          <p:cNvPr id="65"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Inhalt mit Überschrift">
    <p:spTree>
      <p:nvGrpSpPr>
        <p:cNvPr id="1" name=""/>
        <p:cNvGrpSpPr/>
        <p:nvPr/>
      </p:nvGrpSpPr>
      <p:grpSpPr>
        <a:xfrm>
          <a:off x="0" y="0"/>
          <a:ext cx="0" cy="0"/>
          <a:chOff x="0" y="0"/>
          <a:chExt cx="0" cy="0"/>
        </a:xfrm>
      </p:grpSpPr>
      <p:sp>
        <p:nvSpPr>
          <p:cNvPr id="72" name="Titeltext"/>
          <p:cNvSpPr txBox="1">
            <a:spLocks noGrp="1"/>
          </p:cNvSpPr>
          <p:nvPr>
            <p:ph type="title"/>
          </p:nvPr>
        </p:nvSpPr>
        <p:spPr>
          <a:xfrm>
            <a:off x="457200" y="273050"/>
            <a:ext cx="3008314" cy="1162050"/>
          </a:xfrm>
          <a:prstGeom prst="rect">
            <a:avLst/>
          </a:prstGeom>
        </p:spPr>
        <p:txBody>
          <a:bodyPr anchor="b"/>
          <a:lstStyle>
            <a:lvl1pPr algn="l">
              <a:defRPr sz="2000" b="1"/>
            </a:lvl1pPr>
          </a:lstStyle>
          <a:p>
            <a:r>
              <a:t>Titeltext</a:t>
            </a:r>
          </a:p>
        </p:txBody>
      </p:sp>
      <p:sp>
        <p:nvSpPr>
          <p:cNvPr id="73" name="Textebene 1…"/>
          <p:cNvSpPr txBox="1">
            <a:spLocks noGrp="1"/>
          </p:cNvSpPr>
          <p:nvPr>
            <p:ph type="body" idx="1"/>
          </p:nvPr>
        </p:nvSpPr>
        <p:spPr>
          <a:xfrm>
            <a:off x="3575050" y="273050"/>
            <a:ext cx="5111750" cy="5853113"/>
          </a:xfrm>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74" name="Textplatzhalter 3"/>
          <p:cNvSpPr>
            <a:spLocks noGrp="1"/>
          </p:cNvSpPr>
          <p:nvPr>
            <p:ph type="body" sz="half" idx="21"/>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ild mit Überschrift">
    <p:spTree>
      <p:nvGrpSpPr>
        <p:cNvPr id="1" name=""/>
        <p:cNvGrpSpPr/>
        <p:nvPr/>
      </p:nvGrpSpPr>
      <p:grpSpPr>
        <a:xfrm>
          <a:off x="0" y="0"/>
          <a:ext cx="0" cy="0"/>
          <a:chOff x="0" y="0"/>
          <a:chExt cx="0" cy="0"/>
        </a:xfrm>
      </p:grpSpPr>
      <p:sp>
        <p:nvSpPr>
          <p:cNvPr id="82" name="Titeltext"/>
          <p:cNvSpPr txBox="1">
            <a:spLocks noGrp="1"/>
          </p:cNvSpPr>
          <p:nvPr>
            <p:ph type="title"/>
          </p:nvPr>
        </p:nvSpPr>
        <p:spPr>
          <a:xfrm>
            <a:off x="1792288" y="4800600"/>
            <a:ext cx="5486401" cy="566738"/>
          </a:xfrm>
          <a:prstGeom prst="rect">
            <a:avLst/>
          </a:prstGeom>
        </p:spPr>
        <p:txBody>
          <a:bodyPr anchor="b"/>
          <a:lstStyle>
            <a:lvl1pPr algn="l">
              <a:defRPr sz="2000" b="1"/>
            </a:lvl1pPr>
          </a:lstStyle>
          <a:p>
            <a:r>
              <a:t>Titeltext</a:t>
            </a:r>
          </a:p>
        </p:txBody>
      </p:sp>
      <p:sp>
        <p:nvSpPr>
          <p:cNvPr id="83" name="Bildplatzhalter 2"/>
          <p:cNvSpPr>
            <a:spLocks noGrp="1"/>
          </p:cNvSpPr>
          <p:nvPr>
            <p:ph type="pic" sz="half" idx="21"/>
          </p:nvPr>
        </p:nvSpPr>
        <p:spPr>
          <a:xfrm>
            <a:off x="1792288" y="612775"/>
            <a:ext cx="5486401" cy="4114800"/>
          </a:xfrm>
          <a:prstGeom prst="rect">
            <a:avLst/>
          </a:prstGeom>
        </p:spPr>
        <p:txBody>
          <a:bodyPr lIns="91439" rIns="91439">
            <a:noAutofit/>
          </a:bodyPr>
          <a:lstStyle/>
          <a:p>
            <a:endParaRPr/>
          </a:p>
        </p:txBody>
      </p:sp>
      <p:sp>
        <p:nvSpPr>
          <p:cNvPr id="84" name="Textebene 1…"/>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Textebene 1</a:t>
            </a:r>
          </a:p>
          <a:p>
            <a:pPr lvl="1"/>
            <a:r>
              <a:t>Textebene 2</a:t>
            </a:r>
          </a:p>
          <a:p>
            <a:pPr lvl="2"/>
            <a:r>
              <a:t>Textebene 3</a:t>
            </a:r>
          </a:p>
          <a:p>
            <a:pPr lvl="3"/>
            <a:r>
              <a:t>Textebene 4</a:t>
            </a:r>
          </a:p>
          <a:p>
            <a:pPr lvl="4"/>
            <a:r>
              <a:t>Textebene 5</a:t>
            </a:r>
          </a:p>
        </p:txBody>
      </p:sp>
      <p:sp>
        <p:nvSpPr>
          <p:cNvPr id="85"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Titeltext</a:t>
            </a:r>
          </a:p>
        </p:txBody>
      </p:sp>
      <p:sp>
        <p:nvSpPr>
          <p:cNvPr id="3" name="Textebene 1…"/>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Textebene 1</a:t>
            </a:r>
          </a:p>
          <a:p>
            <a:pPr lvl="1"/>
            <a:r>
              <a:t>Textebene 2</a:t>
            </a:r>
          </a:p>
          <a:p>
            <a:pPr lvl="2"/>
            <a:r>
              <a:t>Textebene 3</a:t>
            </a:r>
          </a:p>
          <a:p>
            <a:pPr lvl="3"/>
            <a:r>
              <a:t>Textebene 4</a:t>
            </a:r>
          </a:p>
          <a:p>
            <a:pPr lvl="4"/>
            <a:r>
              <a:t>Textebene 5</a:t>
            </a:r>
          </a:p>
        </p:txBody>
      </p:sp>
      <p:sp>
        <p:nvSpPr>
          <p:cNvPr id="4" name="Foliennummer"/>
          <p:cNvSpPr txBox="1">
            <a:spLocks noGrp="1"/>
          </p:cNvSpPr>
          <p:nvPr>
            <p:ph type="sldNum" sz="quarter" idx="2"/>
          </p:nvPr>
        </p:nvSpPr>
        <p:spPr>
          <a:xfrm>
            <a:off x="8428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feld 1"/>
          <p:cNvSpPr txBox="1"/>
          <p:nvPr/>
        </p:nvSpPr>
        <p:spPr>
          <a:xfrm>
            <a:off x="382351" y="4382345"/>
            <a:ext cx="5688633" cy="1666935"/>
          </a:xfrm>
          <a:prstGeom prst="rect">
            <a:avLst/>
          </a:prstGeom>
          <a:gradFill>
            <a:gsLst>
              <a:gs pos="0">
                <a:srgbClr val="C96D20"/>
              </a:gs>
              <a:gs pos="80000">
                <a:srgbClr val="FF9034"/>
              </a:gs>
              <a:gs pos="100000">
                <a:srgbClr val="FF9035"/>
              </a:gs>
            </a:gsLst>
            <a:lin ang="16200000"/>
          </a:gradFill>
          <a:ln w="12700">
            <a:miter lim="400000"/>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3600">
                <a:solidFill>
                  <a:srgbClr val="FFFFFF"/>
                </a:solidFill>
              </a:defRPr>
            </a:pPr>
            <a:r>
              <a:t>Groß- und Kleinschreibung</a:t>
            </a:r>
          </a:p>
          <a:p>
            <a:pPr algn="ctr">
              <a:defRPr sz="3600">
                <a:solidFill>
                  <a:srgbClr val="FFFFFF"/>
                </a:solidFill>
              </a:defRPr>
            </a:pPr>
            <a:endParaRPr/>
          </a:p>
          <a:p>
            <a:pPr algn="ctr">
              <a:defRPr sz="3600">
                <a:solidFill>
                  <a:srgbClr val="FFFFFF"/>
                </a:solidFill>
              </a:defRPr>
            </a:pPr>
            <a:r>
              <a:t>Wie gut seid ihr schon?</a:t>
            </a:r>
          </a:p>
        </p:txBody>
      </p:sp>
      <p:pic>
        <p:nvPicPr>
          <p:cNvPr id="95" name="Picture 2" descr="Picture 2"/>
          <p:cNvPicPr>
            <a:picLocks noChangeAspect="1"/>
          </p:cNvPicPr>
          <p:nvPr/>
        </p:nvPicPr>
        <p:blipFill>
          <a:blip r:embed="rId2"/>
          <a:stretch>
            <a:fillRect/>
          </a:stretch>
        </p:blipFill>
        <p:spPr>
          <a:xfrm>
            <a:off x="1744417" y="422919"/>
            <a:ext cx="4286251" cy="3409952"/>
          </a:xfrm>
          <a:prstGeom prst="rect">
            <a:avLst/>
          </a:prstGeom>
          <a:ln w="12700">
            <a:miter lim="400000"/>
          </a:ln>
        </p:spPr>
      </p:pic>
      <p:sp>
        <p:nvSpPr>
          <p:cNvPr id="96" name="Textfeld 2"/>
          <p:cNvSpPr txBox="1"/>
          <p:nvPr/>
        </p:nvSpPr>
        <p:spPr>
          <a:xfrm rot="2209226">
            <a:off x="6379839" y="5045721"/>
            <a:ext cx="1655730" cy="340183"/>
          </a:xfrm>
          <a:prstGeom prst="rect">
            <a:avLst/>
          </a:prstGeom>
          <a:gradFill>
            <a:gsLst>
              <a:gs pos="0">
                <a:srgbClr val="C96D20"/>
              </a:gs>
              <a:gs pos="80000">
                <a:srgbClr val="FF9034"/>
              </a:gs>
              <a:gs pos="100000">
                <a:srgbClr val="FF9035"/>
              </a:gs>
            </a:gsLst>
            <a:lin ang="16200000"/>
          </a:gradFill>
          <a:ln w="12700">
            <a:miter lim="400000"/>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2000">
                <a:solidFill>
                  <a:srgbClr val="FFFFFF"/>
                </a:solidFill>
              </a:defRPr>
            </a:lvl1pPr>
          </a:lstStyle>
          <a:p>
            <a:r>
              <a:t>Einstiegsdiktat</a:t>
            </a:r>
          </a:p>
        </p:txBody>
      </p:sp>
      <p:sp>
        <p:nvSpPr>
          <p:cNvPr id="97" name="Pfeil"/>
          <p:cNvSpPr/>
          <p:nvPr/>
        </p:nvSpPr>
        <p:spPr>
          <a:xfrm>
            <a:off x="8063710" y="5776697"/>
            <a:ext cx="794456" cy="216363"/>
          </a:xfrm>
          <a:prstGeom prst="rightArrow">
            <a:avLst>
              <a:gd name="adj1" fmla="val 32000"/>
              <a:gd name="adj2" fmla="val 235000"/>
            </a:avLst>
          </a:prstGeom>
          <a:gradFill>
            <a:gsLst>
              <a:gs pos="0">
                <a:srgbClr val="C96D20"/>
              </a:gs>
              <a:gs pos="80000">
                <a:srgbClr val="FF9034"/>
              </a:gs>
              <a:gs pos="100000">
                <a:srgbClr val="FF9035"/>
              </a:gs>
            </a:gsLst>
            <a:lin ang="16200000"/>
          </a:gradFill>
          <a:ln>
            <a:solidFill>
              <a:srgbClr val="474747"/>
            </a:solidFill>
          </a:ln>
          <a:effectLst>
            <a:outerShdw blurRad="38100" dist="23000" dir="5400000" rotWithShape="0">
              <a:srgbClr val="000000">
                <a:alpha val="35000"/>
              </a:srgbClr>
            </a:outerShdw>
          </a:effectLst>
        </p:spPr>
        <p:txBody>
          <a:bodyPr lIns="45719" rIns="45719" anchor="ctr"/>
          <a:lstStyle/>
          <a:p>
            <a:pPr>
              <a:defRPr>
                <a:solidFill>
                  <a:srgbClr val="FFFFFF"/>
                </a:solidFill>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Rectangle 1"/>
          <p:cNvSpPr/>
          <p:nvPr/>
        </p:nvSpPr>
        <p:spPr>
          <a:xfrm>
            <a:off x="611559" y="443493"/>
            <a:ext cx="7920882" cy="6041579"/>
          </a:xfrm>
          <a:prstGeom prst="rect">
            <a:avLst/>
          </a:prstGeom>
          <a:solidFill>
            <a:srgbClr val="FFFFFF"/>
          </a:solidFill>
          <a:ln w="57150">
            <a:solidFill>
              <a:schemeClr val="accent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a:defRPr sz="2200" b="1">
                <a:solidFill>
                  <a:schemeClr val="accent6"/>
                </a:solidFill>
                <a:latin typeface="Arial"/>
                <a:ea typeface="Arial"/>
                <a:cs typeface="Arial"/>
                <a:sym typeface="Arial"/>
              </a:defRPr>
            </a:pPr>
            <a:r>
              <a:t>LÖSUNG:</a:t>
            </a:r>
            <a:r>
              <a:rPr>
                <a:solidFill>
                  <a:srgbClr val="000000"/>
                </a:solidFill>
              </a:rPr>
              <a:t>         Die Spinne in der Yucca-Palme</a:t>
            </a:r>
          </a:p>
          <a:p>
            <a:pPr>
              <a:defRPr sz="2200" b="1">
                <a:latin typeface="Arial"/>
                <a:ea typeface="Arial"/>
                <a:cs typeface="Arial"/>
                <a:sym typeface="Arial"/>
              </a:defRPr>
            </a:pPr>
            <a:endParaRPr>
              <a:solidFill>
                <a:srgbClr val="000000"/>
              </a:solidFill>
            </a:endParaRPr>
          </a:p>
          <a:p>
            <a:pPr>
              <a:defRPr sz="2400">
                <a:latin typeface="Arial"/>
                <a:ea typeface="Arial"/>
                <a:cs typeface="Arial"/>
                <a:sym typeface="Arial"/>
              </a:defRPr>
            </a:pPr>
            <a:r>
              <a:t>Die Schwester einer Bekannten aus Basel hatte eine Yucca-Palme geschenkt bekommen.  Nach einiger Zeit bemerkte sie beim Gießen ein Quietschen, das aus dem Blumentopf zu kommen schien. Nach einer Weile kam ihr das Ganze etwas unheimlich vor, daher rief sie die Polizei an. Die überaus freundlichen Mitarbeiter dort meinten, sie solle die Pflanze nicht mehr anrühren, bis sie vorbei kämen. Kurze Zeit später erschienen tatsächlich zwei Polizisten in Schutzanzügen und nahmen die Pflanze mit. Am gleichen Nachmittag riefen sie die Frau an und teilten ihr mit, dass sie noch einmal Glück gehabt hätte, denn in dem Topf der Yucca-Palme habe sich eine ganze Vogelspinnenfamilie </a:t>
            </a:r>
          </a:p>
          <a:p>
            <a:pPr>
              <a:defRPr sz="2400">
                <a:latin typeface="Arial"/>
                <a:ea typeface="Arial"/>
                <a:cs typeface="Arial"/>
                <a:sym typeface="Arial"/>
              </a:defRPr>
            </a:pPr>
            <a:r>
              <a:t>eingenistet. Wie sich das Unheimliche ereignen </a:t>
            </a:r>
          </a:p>
          <a:p>
            <a:pPr>
              <a:defRPr sz="2400">
                <a:latin typeface="Arial"/>
                <a:ea typeface="Arial"/>
                <a:cs typeface="Arial"/>
                <a:sym typeface="Arial"/>
              </a:defRPr>
            </a:pPr>
            <a:r>
              <a:t>konnte, bleibt auch weiterhin ein Rätsel.</a:t>
            </a:r>
          </a:p>
        </p:txBody>
      </p:sp>
      <p:pic>
        <p:nvPicPr>
          <p:cNvPr id="131" name="Picture 4" descr="Picture 4"/>
          <p:cNvPicPr>
            <a:picLocks noChangeAspect="1"/>
          </p:cNvPicPr>
          <p:nvPr/>
        </p:nvPicPr>
        <p:blipFill>
          <a:blip r:embed="rId2"/>
          <a:stretch>
            <a:fillRect/>
          </a:stretch>
        </p:blipFill>
        <p:spPr>
          <a:xfrm>
            <a:off x="7452320" y="5517231"/>
            <a:ext cx="1008113" cy="1008113"/>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 name="Picture 2" descr="Picture 2"/>
          <p:cNvPicPr>
            <a:picLocks noChangeAspect="1"/>
          </p:cNvPicPr>
          <p:nvPr/>
        </p:nvPicPr>
        <p:blipFill>
          <a:blip r:embed="rId2"/>
          <a:stretch>
            <a:fillRect/>
          </a:stretch>
        </p:blipFill>
        <p:spPr>
          <a:xfrm>
            <a:off x="3059832" y="260647"/>
            <a:ext cx="2916324" cy="1944218"/>
          </a:xfrm>
          <a:prstGeom prst="rect">
            <a:avLst/>
          </a:prstGeom>
          <a:ln w="12700">
            <a:miter lim="400000"/>
          </a:ln>
        </p:spPr>
      </p:pic>
      <p:sp>
        <p:nvSpPr>
          <p:cNvPr id="134" name="Textfeld 1"/>
          <p:cNvSpPr txBox="1"/>
          <p:nvPr/>
        </p:nvSpPr>
        <p:spPr>
          <a:xfrm>
            <a:off x="1547663" y="2060848"/>
            <a:ext cx="6336705" cy="1108135"/>
          </a:xfrm>
          <a:prstGeom prst="rect">
            <a:avLst/>
          </a:prstGeom>
          <a:gradFill>
            <a:gsLst>
              <a:gs pos="0">
                <a:srgbClr val="C96D20"/>
              </a:gs>
              <a:gs pos="80000">
                <a:srgbClr val="FF9034"/>
              </a:gs>
              <a:gs pos="100000">
                <a:srgbClr val="FF9035"/>
              </a:gs>
            </a:gsLst>
            <a:lin ang="16200000"/>
          </a:gradFill>
          <a:ln w="12700">
            <a:miter lim="400000"/>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3600">
                <a:solidFill>
                  <a:srgbClr val="FFFFFF"/>
                </a:solidFill>
              </a:defRPr>
            </a:pPr>
            <a:r>
              <a:t>und versuchen ganz bewusst, </a:t>
            </a:r>
          </a:p>
          <a:p>
            <a:pPr algn="ctr">
              <a:defRPr sz="3600">
                <a:solidFill>
                  <a:srgbClr val="FFFFFF"/>
                </a:solidFill>
              </a:defRPr>
            </a:pPr>
            <a:r>
              <a:t>auf jedes Wort zu achten.</a:t>
            </a:r>
          </a:p>
        </p:txBody>
      </p:sp>
      <p:grpSp>
        <p:nvGrpSpPr>
          <p:cNvPr id="137" name="Picture 4"/>
          <p:cNvGrpSpPr/>
          <p:nvPr/>
        </p:nvGrpSpPr>
        <p:grpSpPr>
          <a:xfrm>
            <a:off x="3491880" y="3717031"/>
            <a:ext cx="3371164" cy="2475644"/>
            <a:chOff x="0" y="0"/>
            <a:chExt cx="3371163" cy="2475643"/>
          </a:xfrm>
        </p:grpSpPr>
        <p:sp>
          <p:nvSpPr>
            <p:cNvPr id="135" name="Rechteck"/>
            <p:cNvSpPr/>
            <p:nvPr/>
          </p:nvSpPr>
          <p:spPr>
            <a:xfrm rot="451271">
              <a:off x="122979" y="195565"/>
              <a:ext cx="3125205" cy="2084512"/>
            </a:xfrm>
            <a:prstGeom prst="rect">
              <a:avLst/>
            </a:prstGeom>
            <a:solidFill>
              <a:srgbClr val="E46C0A"/>
            </a:solidFill>
            <a:ln w="12700" cap="flat">
              <a:noFill/>
              <a:miter lim="400000"/>
            </a:ln>
            <a:effectLst/>
          </p:spPr>
          <p:txBody>
            <a:bodyPr wrap="square" lIns="45719" tIns="45719" rIns="45719" bIns="45719" numCol="1" anchor="ctr">
              <a:noAutofit/>
            </a:bodyPr>
            <a:lstStyle/>
            <a:p>
              <a:endParaRPr/>
            </a:p>
          </p:txBody>
        </p:sp>
        <p:pic>
          <p:nvPicPr>
            <p:cNvPr id="136" name="image6.jpeg" descr="image6.jpeg"/>
            <p:cNvPicPr>
              <a:picLocks noChangeAspect="1"/>
            </p:cNvPicPr>
            <p:nvPr/>
          </p:nvPicPr>
          <p:blipFill>
            <a:blip r:embed="rId3"/>
            <a:stretch>
              <a:fillRect/>
            </a:stretch>
          </p:blipFill>
          <p:spPr>
            <a:xfrm rot="451271">
              <a:off x="122979" y="195565"/>
              <a:ext cx="3125205" cy="2084512"/>
            </a:xfrm>
            <a:prstGeom prst="rect">
              <a:avLst/>
            </a:prstGeom>
            <a:ln w="12700" cap="flat">
              <a:noFill/>
              <a:miter lim="400000"/>
            </a:ln>
            <a:effectLst>
              <a:outerShdw blurRad="38100" dist="20000" dir="5400000" rotWithShape="0">
                <a:srgbClr val="000000">
                  <a:alpha val="38000"/>
                </a:srgbClr>
              </a:outerShdw>
            </a:effectLst>
          </p:spPr>
        </p:pic>
      </p:gr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extfeld 1"/>
          <p:cNvSpPr txBox="1"/>
          <p:nvPr/>
        </p:nvSpPr>
        <p:spPr>
          <a:xfrm>
            <a:off x="323527" y="764705"/>
            <a:ext cx="8496946" cy="401995"/>
          </a:xfrm>
          <a:prstGeom prst="rect">
            <a:avLst/>
          </a:prstGeom>
          <a:gradFill>
            <a:gsLst>
              <a:gs pos="0">
                <a:srgbClr val="C96D20"/>
              </a:gs>
              <a:gs pos="80000">
                <a:srgbClr val="FF9034"/>
              </a:gs>
              <a:gs pos="100000">
                <a:srgbClr val="FF9035"/>
              </a:gs>
            </a:gsLst>
            <a:lin ang="16200000"/>
          </a:gradFill>
          <a:ln>
            <a:solidFill>
              <a:srgbClr val="F69240"/>
            </a:solidFill>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2400">
                <a:solidFill>
                  <a:srgbClr val="FFFFFF"/>
                </a:solidFill>
              </a:defRPr>
            </a:lvl1pPr>
          </a:lstStyle>
          <a:p>
            <a:r>
              <a:t>Ein Schülerbericht zum Thema „Das Arbeiten im Distanzunterricht“</a:t>
            </a:r>
          </a:p>
        </p:txBody>
      </p:sp>
      <p:sp>
        <p:nvSpPr>
          <p:cNvPr id="140" name="Textfeld 2"/>
          <p:cNvSpPr txBox="1"/>
          <p:nvPr/>
        </p:nvSpPr>
        <p:spPr>
          <a:xfrm>
            <a:off x="1115616" y="1556791"/>
            <a:ext cx="6768752" cy="4302583"/>
          </a:xfrm>
          <a:prstGeom prst="rect">
            <a:avLst/>
          </a:prstGeom>
          <a:gradFill>
            <a:gsLst>
              <a:gs pos="0">
                <a:srgbClr val="C96D20"/>
              </a:gs>
              <a:gs pos="80000">
                <a:srgbClr val="FF9034"/>
              </a:gs>
              <a:gs pos="100000">
                <a:srgbClr val="FF9035"/>
              </a:gs>
            </a:gsLst>
            <a:lin ang="16200000"/>
          </a:gradFill>
          <a:ln w="12700">
            <a:miter lim="400000"/>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000">
                <a:solidFill>
                  <a:srgbClr val="FFFFFF"/>
                </a:solidFill>
              </a:defRPr>
            </a:pPr>
            <a:r>
              <a:t>Wenn ich zu Hause vor dem Computer sitze und selbständig arbeite, geht es mir nicht immer gut dabei. Einerseits kann man sich alleine besser konzentrieren, andererseits ist es etwas langweilig. </a:t>
            </a:r>
          </a:p>
          <a:p>
            <a:pPr>
              <a:defRPr sz="2000">
                <a:solidFill>
                  <a:srgbClr val="FFFFFF"/>
                </a:solidFill>
              </a:defRPr>
            </a:pPr>
            <a:r>
              <a:t>Na ja, wenn ich ganz ehrlich bin, muss ich sagen, dass es etwas Langweiligeres gar nicht gibt. Man sitzt stumm vor seinem Computer, versucht alle Arbeitsaufträge zu verstehen und das Nachfragen bleibt aus. Auch das Alleinsein ist kein Zuckerschlecken. Man hat keinen Nachbarn, um etwas zu erfragen und niemanden, mit dem man zwischendurch mal schwätzen kann. Und echt, Leute, was gibt es Schöneres als das Schwätzen im Unterricht.</a:t>
            </a:r>
          </a:p>
          <a:p>
            <a:pPr>
              <a:defRPr sz="2000">
                <a:solidFill>
                  <a:srgbClr val="FFFFFF"/>
                </a:solidFill>
              </a:defRPr>
            </a:pPr>
            <a:r>
              <a:t>Alles Gemeinsame entfällt. Es ist zwar verrückt, aber ich muss, gestehen, dass ich mich über Schulbesuch echt freuen würde.</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2" name="Picture 2" descr="Picture 2"/>
          <p:cNvPicPr>
            <a:picLocks noChangeAspect="1"/>
          </p:cNvPicPr>
          <p:nvPr/>
        </p:nvPicPr>
        <p:blipFill>
          <a:blip r:embed="rId2"/>
          <a:stretch>
            <a:fillRect/>
          </a:stretch>
        </p:blipFill>
        <p:spPr>
          <a:xfrm>
            <a:off x="1979711" y="1196751"/>
            <a:ext cx="4896544" cy="3181870"/>
          </a:xfrm>
          <a:prstGeom prst="rect">
            <a:avLst/>
          </a:prstGeom>
          <a:ln w="114300">
            <a:solidFill>
              <a:srgbClr val="E46C0A"/>
            </a:solidFill>
          </a:ln>
        </p:spPr>
      </p:pic>
      <p:sp>
        <p:nvSpPr>
          <p:cNvPr id="143" name="Textfeld 2"/>
          <p:cNvSpPr txBox="1"/>
          <p:nvPr/>
        </p:nvSpPr>
        <p:spPr>
          <a:xfrm>
            <a:off x="1043608" y="5373215"/>
            <a:ext cx="6912768" cy="634366"/>
          </a:xfrm>
          <a:prstGeom prst="rect">
            <a:avLst/>
          </a:prstGeom>
          <a:gradFill>
            <a:gsLst>
              <a:gs pos="0">
                <a:srgbClr val="C96D20"/>
              </a:gs>
              <a:gs pos="80000">
                <a:srgbClr val="FF9034"/>
              </a:gs>
              <a:gs pos="100000">
                <a:srgbClr val="FF9035"/>
              </a:gs>
            </a:gsLst>
            <a:lin ang="16200000"/>
          </a:gradFill>
          <a:ln>
            <a:solidFill>
              <a:srgbClr val="F69240"/>
            </a:solidFill>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600">
                <a:solidFill>
                  <a:srgbClr val="FFFFFF"/>
                </a:solidFill>
                <a:latin typeface="Arial Rounded MT Bold"/>
                <a:ea typeface="Arial Rounded MT Bold"/>
                <a:cs typeface="Arial Rounded MT Bold"/>
                <a:sym typeface="Arial Rounded MT Bold"/>
              </a:defRPr>
            </a:lvl1pPr>
          </a:lstStyle>
          <a:p>
            <a:r>
              <a:t>Zeitangaben und Tageszeiten</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hteck 1"/>
          <p:cNvSpPr/>
          <p:nvPr/>
        </p:nvSpPr>
        <p:spPr>
          <a:xfrm>
            <a:off x="899591" y="980727"/>
            <a:ext cx="7200801" cy="4819909"/>
          </a:xfrm>
          <a:prstGeom prst="rect">
            <a:avLst/>
          </a:prstGeom>
          <a:solidFill>
            <a:srgbClr val="FFFFFF"/>
          </a:solidFill>
          <a:ln w="57150">
            <a:solidFill>
              <a:schemeClr val="accent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514350" indent="-514350">
              <a:buSzPct val="100000"/>
              <a:buAutoNum type="arabicPeriod"/>
              <a:defRPr sz="2800"/>
            </a:pPr>
            <a:r>
              <a:t>Wochentage und Tageszeiten mit </a:t>
            </a:r>
            <a:r>
              <a:rPr b="1">
                <a:solidFill>
                  <a:srgbClr val="E46C0A"/>
                </a:solidFill>
              </a:rPr>
              <a:t>s</a:t>
            </a:r>
            <a:r>
              <a:t> am Ende müssen kleingeschrieben werden.</a:t>
            </a:r>
            <a:br/>
            <a:br/>
            <a:r>
              <a:t>Beispiele: </a:t>
            </a:r>
            <a:r>
              <a:rPr u="sng"/>
              <a:t>a</a:t>
            </a:r>
            <a:r>
              <a:t>bend</a:t>
            </a:r>
            <a:r>
              <a:rPr b="1">
                <a:solidFill>
                  <a:srgbClr val="E46C0A"/>
                </a:solidFill>
              </a:rPr>
              <a:t>s</a:t>
            </a:r>
            <a:r>
              <a:t>, </a:t>
            </a:r>
            <a:r>
              <a:rPr u="sng"/>
              <a:t>m</a:t>
            </a:r>
            <a:r>
              <a:t>orgen</a:t>
            </a:r>
            <a:r>
              <a:rPr>
                <a:solidFill>
                  <a:srgbClr val="E46C0A"/>
                </a:solidFill>
              </a:rPr>
              <a:t>s</a:t>
            </a:r>
            <a:r>
              <a:t>, </a:t>
            </a:r>
            <a:r>
              <a:rPr u="sng"/>
              <a:t>m</a:t>
            </a:r>
            <a:r>
              <a:t>ittag</a:t>
            </a:r>
            <a:r>
              <a:rPr b="1">
                <a:solidFill>
                  <a:srgbClr val="E46C0A"/>
                </a:solidFill>
              </a:rPr>
              <a:t>s</a:t>
            </a:r>
            <a:r>
              <a:t>, </a:t>
            </a:r>
            <a:r>
              <a:rPr u="sng"/>
              <a:t>m</a:t>
            </a:r>
            <a:r>
              <a:t>ittwoch</a:t>
            </a:r>
            <a:r>
              <a:rPr b="1">
                <a:solidFill>
                  <a:srgbClr val="E46C0A"/>
                </a:solidFill>
              </a:rPr>
              <a:t>s</a:t>
            </a:r>
            <a:br>
              <a:rPr b="1">
                <a:solidFill>
                  <a:srgbClr val="E46C0A"/>
                </a:solidFill>
              </a:rPr>
            </a:br>
            <a:endParaRPr b="1">
              <a:solidFill>
                <a:srgbClr val="E46C0A"/>
              </a:solidFill>
            </a:endParaRPr>
          </a:p>
          <a:p>
            <a:pPr marL="514350" indent="-514350">
              <a:buSzPct val="100000"/>
              <a:buAutoNum type="arabicPeriod"/>
              <a:defRPr sz="2800"/>
            </a:pPr>
            <a:r>
              <a:t>Nach den Zeitadverbien gestern, heute und morgen müssen Tageszeiten großgeschrieben werden.</a:t>
            </a:r>
            <a:br/>
            <a:br/>
            <a:r>
              <a:t>Beispiele: heute </a:t>
            </a:r>
            <a:r>
              <a:rPr u="sng"/>
              <a:t>A</a:t>
            </a:r>
            <a:r>
              <a:t>bend, gestern </a:t>
            </a:r>
            <a:r>
              <a:rPr u="sng"/>
              <a:t>M</a:t>
            </a:r>
            <a:r>
              <a:t>ittag</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Rechteck 1"/>
          <p:cNvSpPr/>
          <p:nvPr/>
        </p:nvSpPr>
        <p:spPr>
          <a:xfrm>
            <a:off x="899591" y="1052736"/>
            <a:ext cx="7200801" cy="4388108"/>
          </a:xfrm>
          <a:prstGeom prst="rect">
            <a:avLst/>
          </a:prstGeom>
          <a:solidFill>
            <a:srgbClr val="FFFFFF"/>
          </a:solidFill>
          <a:ln w="57150">
            <a:solidFill>
              <a:schemeClr val="accent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514350" indent="-514350">
              <a:defRPr sz="2800"/>
            </a:pPr>
            <a:r>
              <a:t>3.	Wochentage werden groß geschrieben</a:t>
            </a:r>
            <a:br/>
            <a:br/>
            <a:r>
              <a:t>Beispiel: Ich fahre am </a:t>
            </a:r>
            <a:r>
              <a:rPr u="sng"/>
              <a:t>M</a:t>
            </a:r>
            <a:r>
              <a:t>ontag nach Hause.</a:t>
            </a:r>
            <a:br/>
            <a:endParaRPr/>
          </a:p>
          <a:p>
            <a:pPr marL="514350" indent="-514350">
              <a:defRPr sz="2800"/>
            </a:pPr>
            <a:r>
              <a:t>4.	Wochentage werden im Zusammenhang mit Tageszeiten groß und zusammen geschrieben.</a:t>
            </a:r>
            <a:br/>
            <a:br/>
            <a:r>
              <a:t>Beispiel: </a:t>
            </a:r>
            <a:br/>
            <a:r>
              <a:t>Ich fahre am </a:t>
            </a:r>
            <a:r>
              <a:rPr u="sng"/>
              <a:t>Montagabend</a:t>
            </a:r>
            <a:r>
              <a:t> nach Hause.</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Rectangle 1"/>
          <p:cNvSpPr txBox="1"/>
          <p:nvPr/>
        </p:nvSpPr>
        <p:spPr>
          <a:xfrm>
            <a:off x="297239" y="488593"/>
            <a:ext cx="8405505" cy="57710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400" b="1">
                <a:latin typeface="Arial"/>
                <a:ea typeface="Arial"/>
                <a:cs typeface="Arial"/>
                <a:sym typeface="Arial"/>
              </a:defRPr>
            </a:pPr>
            <a:r>
              <a:t>Abschreibtext:     Zum Kilimandscharo</a:t>
            </a:r>
          </a:p>
          <a:p>
            <a:pPr>
              <a:defRPr sz="2400">
                <a:latin typeface="Arial"/>
                <a:ea typeface="Arial"/>
                <a:cs typeface="Arial"/>
                <a:sym typeface="Arial"/>
              </a:defRPr>
            </a:pPr>
            <a:endParaRPr/>
          </a:p>
          <a:p>
            <a:pPr>
              <a:defRPr sz="2400">
                <a:latin typeface="Arial"/>
                <a:ea typeface="Arial"/>
                <a:cs typeface="Arial"/>
                <a:sym typeface="Arial"/>
              </a:defRPr>
            </a:pPr>
            <a:r>
              <a:t>Am fünften November brachen wir um sieben Uhr ____orgens zumKilimandscharo auf. Es war ein ____ienstag. Bereits um ____echs Uhr ____bends erreichten wir unser Urwaldlager. Nach einem kräftigen Abendessen schliefen wir gegen zehn ein, wachten aber in der ___acht mehrmals auf. Am ____ittwochmorgen brachen wir unser Lager ab und gingen vier Stunden durch dichtes Gestrüpp. Schon nach einer halben Stunde warfen die Esel das Gepäck ab, sodass wir ____ormittags viel Zeit verloren. Am ____bend legten wir uns todmüde aufs Ohr.</a:t>
            </a:r>
          </a:p>
          <a:p>
            <a:pPr>
              <a:defRPr sz="2400">
                <a:latin typeface="Arial"/>
                <a:ea typeface="Arial"/>
                <a:cs typeface="Arial"/>
                <a:sym typeface="Arial"/>
              </a:defRPr>
            </a:pPr>
            <a:r>
              <a:t>Zeitig brachen wir am ____ächsten ____orgen, auf um das Schira-Plateau ____onnerstagnachmittags zu erreichen. Hier gegen drei Uhr angelangt entdeckten wir eine Höhle, in der wir schon am____bend den ____reitagmorgen vorbereiteten.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Rectangle 1"/>
          <p:cNvSpPr/>
          <p:nvPr/>
        </p:nvSpPr>
        <p:spPr>
          <a:xfrm>
            <a:off x="330348" y="336063"/>
            <a:ext cx="6408713" cy="5951362"/>
          </a:xfrm>
          <a:prstGeom prst="rect">
            <a:avLst/>
          </a:prstGeom>
          <a:gradFill>
            <a:gsLst>
              <a:gs pos="0">
                <a:srgbClr val="C96D20"/>
              </a:gs>
              <a:gs pos="80000">
                <a:srgbClr val="FF9034"/>
              </a:gs>
              <a:gs pos="100000">
                <a:srgbClr val="FF9035"/>
              </a:gs>
            </a:gsLst>
            <a:lin ang="16200000"/>
          </a:gradFill>
          <a:ln w="12700">
            <a:miter lim="400000"/>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b="1">
                <a:latin typeface="Arial"/>
                <a:ea typeface="Arial"/>
                <a:cs typeface="Arial"/>
                <a:sym typeface="Arial"/>
              </a:defRPr>
            </a:pPr>
            <a:r>
              <a:t>Schlittschuhfahren mit Frau Sommer</a:t>
            </a:r>
            <a:endParaRPr>
              <a:solidFill>
                <a:srgbClr val="FFFFFF"/>
              </a:solidFill>
            </a:endParaRPr>
          </a:p>
          <a:p>
            <a:pPr>
              <a:defRPr>
                <a:latin typeface="Arial"/>
                <a:ea typeface="Arial"/>
                <a:cs typeface="Arial"/>
                <a:sym typeface="Arial"/>
              </a:defRPr>
            </a:pPr>
            <a:endParaRPr>
              <a:solidFill>
                <a:srgbClr val="FFFFFF"/>
              </a:solidFill>
            </a:endParaRPr>
          </a:p>
          <a:p>
            <a:pPr>
              <a:defRPr>
                <a:latin typeface="Arial"/>
                <a:ea typeface="Arial"/>
                <a:cs typeface="Arial"/>
                <a:sym typeface="Arial"/>
              </a:defRPr>
            </a:pPr>
            <a:r>
              <a:t>Für den Donnerstag hatte sich Frau Sommer etwas besonders Schönes ausgedacht: Sie ging mit ihrer Klasse zum Eislaufen. In der Stadtmitte befand sich nämlich eine künstliche Eisfläche, die zum Fahren und Spielen genutzt werden konnte.</a:t>
            </a:r>
            <a:endParaRPr>
              <a:solidFill>
                <a:srgbClr val="FFFFFF"/>
              </a:solidFill>
            </a:endParaRPr>
          </a:p>
          <a:p>
            <a:pPr>
              <a:defRPr>
                <a:latin typeface="Arial"/>
                <a:ea typeface="Arial"/>
                <a:cs typeface="Arial"/>
                <a:sym typeface="Arial"/>
              </a:defRPr>
            </a:pPr>
            <a:endParaRPr>
              <a:solidFill>
                <a:srgbClr val="FFFFFF"/>
              </a:solidFill>
            </a:endParaRPr>
          </a:p>
          <a:p>
            <a:pPr>
              <a:defRPr>
                <a:latin typeface="Arial"/>
                <a:ea typeface="Arial"/>
                <a:cs typeface="Arial"/>
                <a:sym typeface="Arial"/>
              </a:defRPr>
            </a:pPr>
            <a:r>
              <a:t>Das Lachen und laute Schreien der Klasse hörte Herr Winter bereits von weiter Ferne. Zu sehen gab es für ihn manches Wunderliche, als er die Eisfläche für einen kurzen Besuch aufsuchte.</a:t>
            </a:r>
            <a:endParaRPr>
              <a:solidFill>
                <a:srgbClr val="FFFFFF"/>
              </a:solidFill>
            </a:endParaRPr>
          </a:p>
          <a:p>
            <a:pPr>
              <a:defRPr>
                <a:latin typeface="Arial"/>
                <a:ea typeface="Arial"/>
                <a:cs typeface="Arial"/>
                <a:sym typeface="Arial"/>
              </a:defRPr>
            </a:pPr>
            <a:endParaRPr>
              <a:solidFill>
                <a:srgbClr val="FFFFFF"/>
              </a:solidFill>
            </a:endParaRPr>
          </a:p>
          <a:p>
            <a:pPr>
              <a:defRPr>
                <a:latin typeface="Arial"/>
                <a:ea typeface="Arial"/>
                <a:cs typeface="Arial"/>
                <a:sym typeface="Arial"/>
              </a:defRPr>
            </a:pPr>
            <a:r>
              <a:t>Zwei aus der Klasse wollten nicht mitfahren. Die beiden sollten in den nächsten Tagen in ein Trainingslager fahren und wollten sich nicht verletzen. Ein kleines Mädchen suchte verzweifelt: Es hatte beim Toben seine Mütze verloren.</a:t>
            </a:r>
            <a:endParaRPr>
              <a:solidFill>
                <a:srgbClr val="FFFFFF"/>
              </a:solidFill>
            </a:endParaRPr>
          </a:p>
          <a:p>
            <a:pPr>
              <a:defRPr>
                <a:latin typeface="Arial"/>
                <a:ea typeface="Arial"/>
                <a:cs typeface="Arial"/>
                <a:sym typeface="Arial"/>
              </a:defRPr>
            </a:pPr>
            <a:endParaRPr>
              <a:solidFill>
                <a:srgbClr val="FFFFFF"/>
              </a:solidFill>
            </a:endParaRPr>
          </a:p>
          <a:p>
            <a:pPr>
              <a:defRPr>
                <a:latin typeface="Arial"/>
                <a:ea typeface="Arial"/>
                <a:cs typeface="Arial"/>
                <a:sym typeface="Arial"/>
              </a:defRPr>
            </a:pPr>
            <a:r>
              <a:t>Alle sportlichen Kinder hatten an diesem Tag viel Spaß, aber auch die ängstlichen. Denn es war schön zu sehen, wie sehr sich die Schülerinnen und Schüler gegenseitig beim Fahren halfen.</a:t>
            </a:r>
          </a:p>
        </p:txBody>
      </p:sp>
      <p:sp>
        <p:nvSpPr>
          <p:cNvPr id="100" name="Textfeld 2"/>
          <p:cNvSpPr txBox="1"/>
          <p:nvPr/>
        </p:nvSpPr>
        <p:spPr>
          <a:xfrm rot="1700728">
            <a:off x="6842538" y="668874"/>
            <a:ext cx="2160241" cy="392471"/>
          </a:xfrm>
          <a:prstGeom prst="rect">
            <a:avLst/>
          </a:prstGeom>
          <a:gradFill>
            <a:gsLst>
              <a:gs pos="0">
                <a:srgbClr val="C96D20"/>
              </a:gs>
              <a:gs pos="80000">
                <a:srgbClr val="FF9034"/>
              </a:gs>
              <a:gs pos="100000">
                <a:srgbClr val="FF9035"/>
              </a:gs>
            </a:gsLst>
            <a:lin ang="16200000"/>
          </a:gradFill>
          <a:ln w="12700">
            <a:miter lim="400000"/>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2400">
                <a:solidFill>
                  <a:srgbClr val="FFFFFF"/>
                </a:solidFill>
              </a:defRPr>
            </a:lvl1pPr>
          </a:lstStyle>
          <a:p>
            <a:r>
              <a:t>  Einstiegsdiktat</a:t>
            </a:r>
          </a:p>
        </p:txBody>
      </p:sp>
      <p:sp>
        <p:nvSpPr>
          <p:cNvPr id="101" name="Korrigiert eure Texte.…"/>
          <p:cNvSpPr txBox="1"/>
          <p:nvPr/>
        </p:nvSpPr>
        <p:spPr>
          <a:xfrm>
            <a:off x="7160992" y="3485579"/>
            <a:ext cx="1523333" cy="26698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r>
              <a:t>Korrigiert eure Texte.</a:t>
            </a:r>
          </a:p>
          <a:p>
            <a:r>
              <a:t>Unterstreicht die falsch geschriebenen Wörter und schreibt diese richtig unter den Text.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extfeld 3"/>
          <p:cNvSpPr txBox="1"/>
          <p:nvPr/>
        </p:nvSpPr>
        <p:spPr>
          <a:xfrm>
            <a:off x="827583" y="1772816"/>
            <a:ext cx="7560842" cy="4084995"/>
          </a:xfrm>
          <a:prstGeom prst="rect">
            <a:avLst/>
          </a:prstGeom>
          <a:gradFill>
            <a:gsLst>
              <a:gs pos="0">
                <a:srgbClr val="C96D20"/>
              </a:gs>
              <a:gs pos="80000">
                <a:srgbClr val="FF9034"/>
              </a:gs>
              <a:gs pos="100000">
                <a:srgbClr val="FF9035"/>
              </a:gs>
            </a:gsLst>
            <a:lin ang="16200000"/>
          </a:gradFill>
          <a:ln>
            <a:solidFill>
              <a:srgbClr val="F69240"/>
            </a:solidFill>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400">
                <a:solidFill>
                  <a:srgbClr val="FFFFFF"/>
                </a:solidFill>
              </a:defRPr>
            </a:pPr>
            <a:endParaRPr/>
          </a:p>
          <a:p>
            <a:pPr>
              <a:defRPr sz="2400">
                <a:solidFill>
                  <a:srgbClr val="FFFFFF"/>
                </a:solidFill>
              </a:defRPr>
            </a:pPr>
            <a:r>
              <a:t>1. Was schreibt man groß, was schreibt man klein?</a:t>
            </a:r>
            <a:br/>
            <a:endParaRPr/>
          </a:p>
          <a:p>
            <a:pPr>
              <a:defRPr sz="2400">
                <a:solidFill>
                  <a:srgbClr val="FFFFFF"/>
                </a:solidFill>
              </a:defRPr>
            </a:pPr>
            <a:r>
              <a:t>2. Warum ist die Groß- und Kleinschreibung so kompliziert?</a:t>
            </a:r>
          </a:p>
          <a:p>
            <a:pPr>
              <a:defRPr sz="2400">
                <a:solidFill>
                  <a:srgbClr val="FFFFFF"/>
                </a:solidFill>
              </a:defRPr>
            </a:pPr>
            <a:endParaRPr/>
          </a:p>
          <a:p>
            <a:pPr>
              <a:defRPr sz="2400">
                <a:solidFill>
                  <a:srgbClr val="FFFFFF"/>
                </a:solidFill>
              </a:defRPr>
            </a:pPr>
            <a:r>
              <a:t>3. Es kamen kleine und große Leute.</a:t>
            </a:r>
          </a:p>
          <a:p>
            <a:pPr>
              <a:defRPr sz="2400">
                <a:solidFill>
                  <a:srgbClr val="FFFFFF"/>
                </a:solidFill>
              </a:defRPr>
            </a:pPr>
            <a:endParaRPr/>
          </a:p>
          <a:p>
            <a:pPr>
              <a:defRPr sz="2400">
                <a:solidFill>
                  <a:srgbClr val="FFFFFF"/>
                </a:solidFill>
              </a:defRPr>
            </a:pPr>
            <a:r>
              <a:t>4. Auf das Fest kamen Kleine und Große.</a:t>
            </a:r>
          </a:p>
          <a:p>
            <a:pPr>
              <a:defRPr sz="2400">
                <a:solidFill>
                  <a:srgbClr val="FFFFFF"/>
                </a:solidFill>
              </a:defRPr>
            </a:pPr>
            <a:endParaRPr/>
          </a:p>
          <a:p>
            <a:pPr>
              <a:defRPr sz="2400">
                <a:solidFill>
                  <a:srgbClr val="FFFFFF"/>
                </a:solidFill>
              </a:defRPr>
            </a:pPr>
            <a:r>
              <a:t>5. Man darf weder das Große noch das Kleine verpassen.</a:t>
            </a:r>
          </a:p>
        </p:txBody>
      </p:sp>
      <p:sp>
        <p:nvSpPr>
          <p:cNvPr id="104" name="Textfeld 2"/>
          <p:cNvSpPr txBox="1"/>
          <p:nvPr/>
        </p:nvSpPr>
        <p:spPr>
          <a:xfrm>
            <a:off x="2601496" y="620687"/>
            <a:ext cx="3724984" cy="5493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a:lvl1pPr>
          </a:lstStyle>
          <a:p>
            <a:r>
              <a:t>Regeln entwickeln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extfeld 1"/>
          <p:cNvSpPr txBox="1"/>
          <p:nvPr/>
        </p:nvSpPr>
        <p:spPr>
          <a:xfrm>
            <a:off x="611559" y="1268759"/>
            <a:ext cx="8064898" cy="4075471"/>
          </a:xfrm>
          <a:prstGeom prst="rect">
            <a:avLst/>
          </a:prstGeom>
          <a:gradFill>
            <a:gsLst>
              <a:gs pos="0">
                <a:srgbClr val="C96D20"/>
              </a:gs>
              <a:gs pos="80000">
                <a:srgbClr val="FF9034"/>
              </a:gs>
              <a:gs pos="100000">
                <a:srgbClr val="FF9035"/>
              </a:gs>
            </a:gsLst>
            <a:lin ang="16200000"/>
          </a:gradFill>
          <a:ln w="12700">
            <a:miter lim="400000"/>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457200" indent="-457200">
              <a:defRPr sz="2400">
                <a:solidFill>
                  <a:srgbClr val="FFFFFF"/>
                </a:solidFill>
              </a:defRPr>
            </a:pPr>
            <a:endParaRPr/>
          </a:p>
          <a:p>
            <a:pPr marL="457200" indent="-457200">
              <a:defRPr sz="2400">
                <a:solidFill>
                  <a:srgbClr val="FFFFFF"/>
                </a:solidFill>
              </a:defRPr>
            </a:pPr>
            <a:r>
              <a:t>1. Ich verstehe die Regeln der Groß- und Kleinschreibung.</a:t>
            </a:r>
          </a:p>
          <a:p>
            <a:pPr>
              <a:defRPr sz="2400">
                <a:solidFill>
                  <a:srgbClr val="FFFFFF"/>
                </a:solidFill>
              </a:defRPr>
            </a:pPr>
            <a:endParaRPr/>
          </a:p>
          <a:p>
            <a:pPr>
              <a:defRPr sz="2400">
                <a:solidFill>
                  <a:srgbClr val="FFFFFF"/>
                </a:solidFill>
              </a:defRPr>
            </a:pPr>
            <a:r>
              <a:t>2. Zum Verstehen der Regeln muss man die Wortarten kennen.</a:t>
            </a:r>
          </a:p>
          <a:p>
            <a:pPr>
              <a:defRPr sz="2400">
                <a:solidFill>
                  <a:srgbClr val="FFFFFF"/>
                </a:solidFill>
              </a:defRPr>
            </a:pPr>
            <a:endParaRPr/>
          </a:p>
          <a:p>
            <a:pPr>
              <a:defRPr sz="2400">
                <a:solidFill>
                  <a:srgbClr val="FFFFFF"/>
                </a:solidFill>
              </a:defRPr>
            </a:pPr>
            <a:r>
              <a:t>3. Es fällt mir schwer, das zu verstehen.</a:t>
            </a:r>
          </a:p>
          <a:p>
            <a:pPr>
              <a:defRPr sz="2400">
                <a:solidFill>
                  <a:srgbClr val="FFFFFF"/>
                </a:solidFill>
              </a:defRPr>
            </a:pPr>
            <a:endParaRPr/>
          </a:p>
          <a:p>
            <a:pPr>
              <a:defRPr sz="2400">
                <a:solidFill>
                  <a:srgbClr val="FFFFFF"/>
                </a:solidFill>
              </a:defRPr>
            </a:pPr>
            <a:r>
              <a:t>4. Das Verstehen der Regeln fällt mir noch schwer.</a:t>
            </a:r>
          </a:p>
          <a:p>
            <a:pPr>
              <a:defRPr sz="2400">
                <a:solidFill>
                  <a:srgbClr val="FFFFFF"/>
                </a:solidFill>
              </a:defRPr>
            </a:pPr>
            <a:endParaRPr/>
          </a:p>
          <a:p>
            <a:pPr>
              <a:defRPr sz="2400">
                <a:solidFill>
                  <a:srgbClr val="FFFFFF"/>
                </a:solidFill>
              </a:defRPr>
            </a:pPr>
            <a:r>
              <a:t>5. Beim Verstehen der Regeln habe ich noch Probleme.</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Grafik 1" descr="Grafik 1"/>
          <p:cNvPicPr>
            <a:picLocks noChangeAspect="1"/>
          </p:cNvPicPr>
          <p:nvPr/>
        </p:nvPicPr>
        <p:blipFill>
          <a:blip r:embed="rId2"/>
          <a:stretch>
            <a:fillRect/>
          </a:stretch>
        </p:blipFill>
        <p:spPr>
          <a:xfrm>
            <a:off x="971599" y="836712"/>
            <a:ext cx="6336110" cy="3932138"/>
          </a:xfrm>
          <a:prstGeom prst="rect">
            <a:avLst/>
          </a:prstGeom>
          <a:ln w="12700">
            <a:miter lim="400000"/>
          </a:ln>
        </p:spPr>
      </p:pic>
      <p:grpSp>
        <p:nvGrpSpPr>
          <p:cNvPr id="111" name="Text Box 2"/>
          <p:cNvGrpSpPr/>
          <p:nvPr/>
        </p:nvGrpSpPr>
        <p:grpSpPr>
          <a:xfrm>
            <a:off x="2555775" y="1412775"/>
            <a:ext cx="4608514" cy="3888433"/>
            <a:chOff x="0" y="0"/>
            <a:chExt cx="4608512" cy="3888432"/>
          </a:xfrm>
        </p:grpSpPr>
        <p:sp>
          <p:nvSpPr>
            <p:cNvPr id="109" name="Rechteck"/>
            <p:cNvSpPr/>
            <p:nvPr/>
          </p:nvSpPr>
          <p:spPr>
            <a:xfrm>
              <a:off x="-1" y="-1"/>
              <a:ext cx="4608514" cy="3888434"/>
            </a:xfrm>
            <a:prstGeom prst="rect">
              <a:avLst/>
            </a:prstGeom>
            <a:gradFill flip="none" rotWithShape="1">
              <a:gsLst>
                <a:gs pos="0">
                  <a:schemeClr val="accent6">
                    <a:hueOff val="-456778"/>
                    <a:satOff val="8290"/>
                    <a:lumOff val="24503"/>
                  </a:schemeClr>
                </a:gs>
                <a:gs pos="35000">
                  <a:srgbClr val="FFDECF"/>
                </a:gs>
                <a:gs pos="100000">
                  <a:schemeClr val="accent6">
                    <a:hueOff val="-556026"/>
                    <a:satOff val="8290"/>
                    <a:lumOff val="34267"/>
                  </a:schemeClr>
                </a:gs>
              </a:gsLst>
              <a:lin ang="16200000" scaled="0"/>
            </a:gradFill>
            <a:ln w="9525" cap="flat">
              <a:solidFill>
                <a:srgbClr val="F69240"/>
              </a:solidFill>
              <a:prstDash val="solid"/>
              <a:round/>
            </a:ln>
            <a:effectLst>
              <a:outerShdw blurRad="38100" dist="20000" dir="5400000" rotWithShape="0">
                <a:srgbClr val="000000">
                  <a:alpha val="38000"/>
                </a:srgbClr>
              </a:outerShdw>
            </a:effectLst>
          </p:spPr>
          <p:txBody>
            <a:bodyPr wrap="square" lIns="45719" tIns="45719" rIns="45719" bIns="45719" numCol="1" anchor="t">
              <a:noAutofit/>
            </a:bodyPr>
            <a:lstStyle/>
            <a:p>
              <a:pPr>
                <a:spcBef>
                  <a:spcPts val="1000"/>
                </a:spcBef>
                <a:defRPr>
                  <a:latin typeface="Arial"/>
                  <a:ea typeface="Arial"/>
                  <a:cs typeface="Arial"/>
                  <a:sym typeface="Arial"/>
                </a:defRPr>
              </a:pPr>
              <a:endParaRPr/>
            </a:p>
          </p:txBody>
        </p:sp>
        <p:sp>
          <p:nvSpPr>
            <p:cNvPr id="110" name="dem Aufräumen  das Beste…"/>
            <p:cNvSpPr txBox="1"/>
            <p:nvPr/>
          </p:nvSpPr>
          <p:spPr>
            <a:xfrm>
              <a:off x="50482" y="4762"/>
              <a:ext cx="4507548" cy="376900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p>
              <a:pPr>
                <a:spcBef>
                  <a:spcPts val="1000"/>
                </a:spcBef>
                <a:defRPr sz="1100"/>
              </a:pPr>
              <a:r>
                <a:t>dem Aufräumen		das Beste</a:t>
              </a:r>
            </a:p>
            <a:p>
              <a:pPr>
                <a:spcBef>
                  <a:spcPts val="1000"/>
                </a:spcBef>
                <a:defRPr sz="1100"/>
              </a:pPr>
              <a:r>
                <a:t>dem Instandhalten		das Wichtigste</a:t>
              </a:r>
            </a:p>
            <a:p>
              <a:pPr>
                <a:spcBef>
                  <a:spcPts val="1000"/>
                </a:spcBef>
                <a:defRPr sz="1100"/>
              </a:pPr>
              <a:br/>
              <a:r>
                <a:t>mit Bedauern, beim Reparieren,</a:t>
              </a:r>
            </a:p>
            <a:p>
              <a:pPr>
                <a:spcBef>
                  <a:spcPts val="1000"/>
                </a:spcBef>
                <a:defRPr sz="1100"/>
              </a:pPr>
              <a:r>
                <a:t>zum Verbessern, zum Stillen,</a:t>
              </a:r>
            </a:p>
            <a:p>
              <a:pPr>
                <a:spcBef>
                  <a:spcPts val="1000"/>
                </a:spcBef>
                <a:defRPr sz="1100"/>
              </a:pPr>
              <a:r>
                <a:t>zum Scherzen</a:t>
              </a:r>
            </a:p>
            <a:p>
              <a:pPr>
                <a:spcBef>
                  <a:spcPts val="1000"/>
                </a:spcBef>
                <a:defRPr sz="1100"/>
              </a:pPr>
              <a:br/>
              <a:r>
                <a:t>ihr Fehlen</a:t>
              </a:r>
            </a:p>
            <a:p>
              <a:pPr>
                <a:spcBef>
                  <a:spcPts val="1000"/>
                </a:spcBef>
                <a:defRPr sz="1100"/>
              </a:pPr>
              <a:r>
                <a:t>ihr Verkaufen</a:t>
              </a:r>
            </a:p>
            <a:p>
              <a:pPr>
                <a:spcBef>
                  <a:spcPts val="1000"/>
                </a:spcBef>
                <a:defRPr sz="1100"/>
              </a:pPr>
              <a:r>
                <a:t>			etwas Schlimmes, </a:t>
              </a:r>
            </a:p>
            <a:p>
              <a:pPr>
                <a:spcBef>
                  <a:spcPts val="1000"/>
                </a:spcBef>
                <a:defRPr sz="1100"/>
              </a:pPr>
              <a:r>
                <a:t>			viel Angenehmes.</a:t>
              </a:r>
            </a:p>
            <a:p>
              <a:pPr>
                <a:spcBef>
                  <a:spcPts val="1000"/>
                </a:spcBef>
                <a:defRPr sz="1100"/>
              </a:pPr>
              <a:r>
                <a:t>			manches Leckere, </a:t>
              </a:r>
            </a:p>
            <a:p>
              <a:pPr>
                <a:spcBef>
                  <a:spcPts val="1000"/>
                </a:spcBef>
                <a:defRPr sz="1100"/>
              </a:pPr>
              <a:r>
                <a:t>			etwas Gutes, </a:t>
              </a:r>
            </a:p>
            <a:p>
              <a:pPr>
                <a:spcBef>
                  <a:spcPts val="1000"/>
                </a:spcBef>
                <a:defRPr sz="1100"/>
              </a:pPr>
              <a:r>
                <a:t>			jeder Hungrige</a:t>
              </a:r>
            </a:p>
          </p:txBody>
        </p:sp>
      </p:grpSp>
      <p:sp>
        <p:nvSpPr>
          <p:cNvPr id="112" name="Gerade Verbindung 4"/>
          <p:cNvSpPr/>
          <p:nvPr/>
        </p:nvSpPr>
        <p:spPr>
          <a:xfrm>
            <a:off x="2555775" y="2060848"/>
            <a:ext cx="4608514" cy="1"/>
          </a:xfrm>
          <a:prstGeom prst="line">
            <a:avLst/>
          </a:prstGeom>
          <a:ln>
            <a:solidFill>
              <a:srgbClr val="4A7EBB"/>
            </a:solidFill>
          </a:ln>
        </p:spPr>
        <p:txBody>
          <a:bodyPr lIns="45719" rIns="45719"/>
          <a:lstStyle/>
          <a:p>
            <a:endParaRPr/>
          </a:p>
        </p:txBody>
      </p:sp>
      <p:sp>
        <p:nvSpPr>
          <p:cNvPr id="113" name="Gerade Verbindung 6"/>
          <p:cNvSpPr/>
          <p:nvPr/>
        </p:nvSpPr>
        <p:spPr>
          <a:xfrm>
            <a:off x="2555775" y="3068959"/>
            <a:ext cx="4608514" cy="1"/>
          </a:xfrm>
          <a:prstGeom prst="line">
            <a:avLst/>
          </a:prstGeom>
          <a:ln>
            <a:solidFill>
              <a:srgbClr val="4A7EBB"/>
            </a:solidFill>
          </a:ln>
        </p:spPr>
        <p:txBody>
          <a:bodyPr lIns="45719" rIns="45719"/>
          <a:lstStyle/>
          <a:p>
            <a:endParaRPr/>
          </a:p>
        </p:txBody>
      </p:sp>
      <p:sp>
        <p:nvSpPr>
          <p:cNvPr id="114" name="Gerade Verbindung 8"/>
          <p:cNvSpPr/>
          <p:nvPr/>
        </p:nvSpPr>
        <p:spPr>
          <a:xfrm>
            <a:off x="2555775" y="3789040"/>
            <a:ext cx="4608514" cy="1"/>
          </a:xfrm>
          <a:prstGeom prst="line">
            <a:avLst/>
          </a:prstGeom>
          <a:ln>
            <a:solidFill>
              <a:srgbClr val="4A7EBB"/>
            </a:solidFill>
          </a:ln>
        </p:spPr>
        <p:txBody>
          <a:bodyPr lIns="45719" rIns="45719"/>
          <a:lstStyle/>
          <a:p>
            <a:endParaRPr/>
          </a:p>
        </p:txBody>
      </p:sp>
      <p:sp>
        <p:nvSpPr>
          <p:cNvPr id="115" name="Gerade Verbindung 10"/>
          <p:cNvSpPr/>
          <p:nvPr/>
        </p:nvSpPr>
        <p:spPr>
          <a:xfrm flipH="1">
            <a:off x="4860032" y="1412775"/>
            <a:ext cx="1" cy="3888434"/>
          </a:xfrm>
          <a:prstGeom prst="line">
            <a:avLst/>
          </a:prstGeom>
          <a:ln>
            <a:solidFill>
              <a:srgbClr val="4A7EBB"/>
            </a:solidFill>
          </a:ln>
        </p:spPr>
        <p:txBody>
          <a:bodyPr lIns="45719" rIns="45719"/>
          <a:lstStyle/>
          <a:p>
            <a:endParaRPr/>
          </a:p>
        </p:txBody>
      </p:sp>
      <p:sp>
        <p:nvSpPr>
          <p:cNvPr id="116" name="Textfeld 9"/>
          <p:cNvSpPr txBox="1"/>
          <p:nvPr/>
        </p:nvSpPr>
        <p:spPr>
          <a:xfrm>
            <a:off x="971599" y="5805263"/>
            <a:ext cx="6408713" cy="634366"/>
          </a:xfrm>
          <a:prstGeom prst="rect">
            <a:avLst/>
          </a:prstGeom>
          <a:gradFill>
            <a:gsLst>
              <a:gs pos="0">
                <a:srgbClr val="C96D20"/>
              </a:gs>
              <a:gs pos="80000">
                <a:srgbClr val="FF9034"/>
              </a:gs>
              <a:gs pos="100000">
                <a:srgbClr val="FF9035"/>
              </a:gs>
            </a:gsLst>
            <a:lin ang="16200000"/>
          </a:gradFill>
          <a:ln>
            <a:solidFill>
              <a:srgbClr val="F69240"/>
            </a:solidFill>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600">
                <a:solidFill>
                  <a:srgbClr val="FFFFFF"/>
                </a:solidFill>
                <a:latin typeface="Arial Rounded MT Bold"/>
                <a:ea typeface="Arial Rounded MT Bold"/>
                <a:cs typeface="Arial Rounded MT Bold"/>
                <a:sym typeface="Arial Rounded MT Bold"/>
              </a:defRPr>
            </a:lvl1pPr>
          </a:lstStyle>
          <a:p>
            <a:r>
              <a:t>Nominalisierung</a:t>
            </a:r>
          </a:p>
        </p:txBody>
      </p:sp>
      <p:sp>
        <p:nvSpPr>
          <p:cNvPr id="117" name="Textfeld 11"/>
          <p:cNvSpPr txBox="1"/>
          <p:nvPr/>
        </p:nvSpPr>
        <p:spPr>
          <a:xfrm>
            <a:off x="8146112" y="6021287"/>
            <a:ext cx="556633" cy="3330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r>
              <a:t>AB 1</a:t>
            </a:r>
          </a:p>
        </p:txBody>
      </p:sp>
      <p:sp>
        <p:nvSpPr>
          <p:cNvPr id="118" name="Gerade Verbindung mit Pfeil 13"/>
          <p:cNvSpPr/>
          <p:nvPr/>
        </p:nvSpPr>
        <p:spPr>
          <a:xfrm>
            <a:off x="7596336" y="6237311"/>
            <a:ext cx="504057" cy="1"/>
          </a:xfrm>
          <a:prstGeom prst="line">
            <a:avLst/>
          </a:prstGeom>
          <a:ln w="38100">
            <a:solidFill>
              <a:srgbClr val="E46C0A"/>
            </a:solidFill>
            <a:tailEnd type="triangle"/>
          </a:ln>
        </p:spPr>
        <p:txBody>
          <a:bodyPr lIns="45719" rIns="45719"/>
          <a:lstStyle/>
          <a:p>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Rectangle 1"/>
          <p:cNvSpPr txBox="1"/>
          <p:nvPr/>
        </p:nvSpPr>
        <p:spPr>
          <a:xfrm>
            <a:off x="45719" y="287841"/>
            <a:ext cx="9052561" cy="5877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lgn="just">
              <a:defRPr sz="1200" b="1">
                <a:latin typeface="Arial"/>
                <a:ea typeface="Arial"/>
                <a:cs typeface="Arial"/>
                <a:sym typeface="Arial"/>
              </a:defRPr>
            </a:pPr>
            <a:r>
              <a:t>DIE FOLGENDE SCHULORDNUNG WURDE IM AUSLAND GEDRUCKT. MAN BERÜCKSICHTIGTE DABEI NICHT DIE GROßSCHREIBUNG VON NOMEN UND NOMINALISIERUNGEN. UNTERSTREICHE ALLE WÖRTER, DIE DEINES ERACHTENS GROß GESCHRIEBEN WERDEN MÜSSEN.</a:t>
            </a:r>
            <a:endParaRPr sz="600"/>
          </a:p>
          <a:p>
            <a:pPr algn="just">
              <a:defRPr sz="1400" b="1">
                <a:latin typeface="Arial"/>
                <a:ea typeface="Arial"/>
                <a:cs typeface="Arial"/>
                <a:sym typeface="Arial"/>
              </a:defRPr>
            </a:pPr>
            <a:endParaRPr sz="600"/>
          </a:p>
          <a:p>
            <a:pPr algn="ctr">
              <a:defRPr sz="1400" b="1">
                <a:latin typeface="Arial"/>
                <a:ea typeface="Arial"/>
                <a:cs typeface="Arial"/>
                <a:sym typeface="Arial"/>
              </a:defRPr>
            </a:pPr>
            <a:r>
              <a:t>SCHULORDNUNG  IM  LAND  DER  CLOWNS</a:t>
            </a:r>
            <a:br/>
            <a:endParaRPr sz="600"/>
          </a:p>
          <a:p>
            <a:pPr algn="ctr">
              <a:defRPr sz="1100">
                <a:latin typeface="Arial"/>
                <a:ea typeface="Arial"/>
                <a:cs typeface="Arial"/>
                <a:sym typeface="Arial"/>
              </a:defRPr>
            </a:pPr>
            <a:r>
              <a:t>1.</a:t>
            </a:r>
            <a:endParaRPr sz="600"/>
          </a:p>
          <a:p>
            <a:pPr algn="just">
              <a:defRPr sz="1200">
                <a:latin typeface="Arial"/>
                <a:ea typeface="Arial"/>
                <a:cs typeface="Arial"/>
                <a:sym typeface="Arial"/>
              </a:defRPr>
            </a:pPr>
            <a:r>
              <a:t>Die schüler dürfen vor dem ersten läuten das schulgebäude nicht betreten, weil sie in der leere der räume nicht genügend unterhaltung finden.</a:t>
            </a:r>
            <a:endParaRPr sz="600"/>
          </a:p>
          <a:p>
            <a:pPr algn="ctr">
              <a:defRPr sz="1200">
                <a:latin typeface="Arial"/>
                <a:ea typeface="Arial"/>
                <a:cs typeface="Arial"/>
                <a:sym typeface="Arial"/>
              </a:defRPr>
            </a:pPr>
            <a:r>
              <a:t>2.</a:t>
            </a:r>
            <a:endParaRPr sz="600"/>
          </a:p>
          <a:p>
            <a:pPr algn="just">
              <a:defRPr sz="1200">
                <a:latin typeface="Arial"/>
                <a:ea typeface="Arial"/>
                <a:cs typeface="Arial"/>
                <a:sym typeface="Arial"/>
              </a:defRPr>
            </a:pPr>
            <a:r>
              <a:t>Das radfahren auf dem grün des vorgartens, auf dem schulhof, in den klassenräumen und im treppenhaus ist ausdrücklich erlaubt.</a:t>
            </a:r>
            <a:endParaRPr sz="600"/>
          </a:p>
          <a:p>
            <a:pPr algn="ctr">
              <a:defRPr sz="1200">
                <a:latin typeface="Arial"/>
                <a:ea typeface="Arial"/>
                <a:cs typeface="Arial"/>
                <a:sym typeface="Arial"/>
              </a:defRPr>
            </a:pPr>
            <a:r>
              <a:t>3.</a:t>
            </a:r>
            <a:endParaRPr sz="600"/>
          </a:p>
          <a:p>
            <a:pPr algn="just">
              <a:defRPr sz="1200">
                <a:latin typeface="Arial"/>
                <a:ea typeface="Arial"/>
                <a:cs typeface="Arial"/>
                <a:sym typeface="Arial"/>
              </a:defRPr>
            </a:pPr>
            <a:r>
              <a:t>Das rutschen auf den treppengeländern ist nicht erlaubt, weil am ende dieser rutschbahnen noch keine plantschbecken zum abkühlen heißer hinterteile aufgestellt werden konnten.</a:t>
            </a:r>
            <a:endParaRPr sz="600"/>
          </a:p>
          <a:p>
            <a:pPr algn="ctr">
              <a:defRPr sz="1200">
                <a:latin typeface="Arial"/>
                <a:ea typeface="Arial"/>
                <a:cs typeface="Arial"/>
                <a:sym typeface="Arial"/>
              </a:defRPr>
            </a:pPr>
            <a:r>
              <a:t>4.</a:t>
            </a:r>
            <a:endParaRPr sz="600"/>
          </a:p>
          <a:p>
            <a:pPr algn="just">
              <a:defRPr sz="1200">
                <a:latin typeface="Arial"/>
                <a:ea typeface="Arial"/>
                <a:cs typeface="Arial"/>
                <a:sym typeface="Arial"/>
              </a:defRPr>
            </a:pPr>
            <a:r>
              <a:t>Es ist verboten, im unterricht zu sprechen. Aber ausnahmsweise ist beim arbeiten pfeifen und singen erlaubt, denn sonst würde sich der schulalltag in der clownschule nicht deutlich genug vom alltäglichen grau einer gewöhnlichen schule unterscheiden. </a:t>
            </a:r>
            <a:endParaRPr sz="600"/>
          </a:p>
          <a:p>
            <a:pPr algn="ctr">
              <a:defRPr sz="1200">
                <a:latin typeface="Arial"/>
                <a:ea typeface="Arial"/>
                <a:cs typeface="Arial"/>
                <a:sym typeface="Arial"/>
              </a:defRPr>
            </a:pPr>
            <a:r>
              <a:t>5.</a:t>
            </a:r>
            <a:endParaRPr sz="600"/>
          </a:p>
          <a:p>
            <a:pPr algn="just">
              <a:defRPr sz="1200">
                <a:latin typeface="Arial"/>
                <a:ea typeface="Arial"/>
                <a:cs typeface="Arial"/>
                <a:sym typeface="Arial"/>
              </a:defRPr>
            </a:pPr>
            <a:r>
              <a:t>Es ist pflicht, für die gesichtsschminke ein strahlendes weiß zu wählen.  Das leuchtende rot der nase ist kennzeichen besonders erfolgreicher schüler.  Man bringt so auch etwas schönes und interessantes in die schulatmosphäre.</a:t>
            </a:r>
            <a:endParaRPr sz="600"/>
          </a:p>
          <a:p>
            <a:pPr algn="ctr">
              <a:defRPr sz="1200">
                <a:latin typeface="Arial"/>
                <a:ea typeface="Arial"/>
                <a:cs typeface="Arial"/>
                <a:sym typeface="Arial"/>
              </a:defRPr>
            </a:pPr>
            <a:r>
              <a:t>6.</a:t>
            </a:r>
            <a:endParaRPr sz="600"/>
          </a:p>
          <a:p>
            <a:pPr algn="just">
              <a:defRPr sz="1200">
                <a:latin typeface="Arial"/>
                <a:ea typeface="Arial"/>
                <a:cs typeface="Arial"/>
                <a:sym typeface="Arial"/>
              </a:defRPr>
            </a:pPr>
            <a:r>
              <a:t>Das schnelle laufen auf den gängen ist untersagt. Stattdessen ist langsames krabbeln vorgeschrieben.</a:t>
            </a:r>
            <a:endParaRPr sz="600"/>
          </a:p>
          <a:p>
            <a:pPr algn="ctr">
              <a:defRPr sz="1200">
                <a:latin typeface="Arial"/>
                <a:ea typeface="Arial"/>
                <a:cs typeface="Arial"/>
                <a:sym typeface="Arial"/>
              </a:defRPr>
            </a:pPr>
            <a:r>
              <a:t>7.</a:t>
            </a:r>
            <a:endParaRPr sz="600"/>
          </a:p>
          <a:p>
            <a:pPr algn="just">
              <a:defRPr sz="1200">
                <a:latin typeface="Arial"/>
                <a:ea typeface="Arial"/>
                <a:cs typeface="Arial"/>
                <a:sym typeface="Arial"/>
              </a:defRPr>
            </a:pPr>
            <a:r>
              <a:t>Verboten ist auch das wischen der tafel mit schwämmen. Erwünscht ist das ausgiebige benutzen von wasserspritzpistolen.</a:t>
            </a:r>
            <a:endParaRPr sz="600"/>
          </a:p>
          <a:p>
            <a:pPr algn="ctr">
              <a:defRPr sz="1200">
                <a:latin typeface="Arial"/>
                <a:ea typeface="Arial"/>
                <a:cs typeface="Arial"/>
                <a:sym typeface="Arial"/>
              </a:defRPr>
            </a:pPr>
            <a:r>
              <a:t>8.</a:t>
            </a:r>
            <a:endParaRPr sz="600"/>
          </a:p>
          <a:p>
            <a:pPr algn="just">
              <a:defRPr sz="1200">
                <a:latin typeface="Arial"/>
                <a:ea typeface="Arial"/>
                <a:cs typeface="Arial"/>
                <a:sym typeface="Arial"/>
              </a:defRPr>
            </a:pPr>
            <a:r>
              <a:t>Besonders  während des  lehrervortrags ist das leise schließen der türen zu vermeiden, denn  sonst  könnten  die schüler dauerhaft in tiefschlaf verfallen;  rechtzeitiges wecken zum stundenschluss wäre dann nur schwer möglich.  </a:t>
            </a:r>
            <a:endParaRPr sz="600"/>
          </a:p>
          <a:p>
            <a:pPr algn="ctr">
              <a:defRPr sz="1200">
                <a:latin typeface="Arial"/>
                <a:ea typeface="Arial"/>
                <a:cs typeface="Arial"/>
                <a:sym typeface="Arial"/>
              </a:defRPr>
            </a:pPr>
            <a:r>
              <a:t>9.</a:t>
            </a:r>
            <a:endParaRPr sz="600"/>
          </a:p>
          <a:p>
            <a:pPr algn="just">
              <a:defRPr sz="1200">
                <a:latin typeface="Arial"/>
                <a:ea typeface="Arial"/>
                <a:cs typeface="Arial"/>
                <a:sym typeface="Arial"/>
              </a:defRPr>
            </a:pPr>
            <a:r>
              <a:t>Aussprechenlassen und zuhören sind veraltete tugenden. Lautes dazwischenreden trägt viel eher zum gleichberechtigten umgang mit klassenkameraden bei und ist ausdruck freiheitlichen denkens und handelns.</a:t>
            </a:r>
            <a:endParaRPr sz="600"/>
          </a:p>
          <a:p>
            <a:pPr algn="ctr">
              <a:defRPr sz="1200">
                <a:latin typeface="Arial"/>
                <a:ea typeface="Arial"/>
                <a:cs typeface="Arial"/>
                <a:sym typeface="Arial"/>
              </a:defRPr>
            </a:pPr>
            <a:r>
              <a:t>10.</a:t>
            </a:r>
            <a:endParaRPr sz="600"/>
          </a:p>
          <a:p>
            <a:pPr algn="just">
              <a:defRPr sz="1200">
                <a:latin typeface="Arial"/>
                <a:ea typeface="Arial"/>
                <a:cs typeface="Arial"/>
                <a:sym typeface="Arial"/>
              </a:defRPr>
            </a:pPr>
            <a:r>
              <a:t>Schweigen ist silber, reden ist gold,. Das beachten dieses grundsatzes trägt wesentlich zum gelingen des unterrichts und des schulischen lebens bei.</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 name="Picture 3" descr="Picture 3"/>
          <p:cNvPicPr>
            <a:picLocks noChangeAspect="1"/>
          </p:cNvPicPr>
          <p:nvPr/>
        </p:nvPicPr>
        <p:blipFill>
          <a:blip r:embed="rId2"/>
          <a:stretch>
            <a:fillRect/>
          </a:stretch>
        </p:blipFill>
        <p:spPr>
          <a:xfrm>
            <a:off x="7500540" y="0"/>
            <a:ext cx="1643460" cy="1643460"/>
          </a:xfrm>
          <a:prstGeom prst="rect">
            <a:avLst/>
          </a:prstGeom>
          <a:ln w="12700">
            <a:miter lim="400000"/>
          </a:ln>
        </p:spPr>
      </p:pic>
      <p:sp>
        <p:nvSpPr>
          <p:cNvPr id="123" name="Rectangle 1"/>
          <p:cNvSpPr txBox="1"/>
          <p:nvPr/>
        </p:nvSpPr>
        <p:spPr>
          <a:xfrm>
            <a:off x="945311" y="818292"/>
            <a:ext cx="7253377" cy="51139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1600" b="1">
                <a:solidFill>
                  <a:srgbClr val="FF0000"/>
                </a:solidFill>
                <a:latin typeface="Arial"/>
                <a:ea typeface="Arial"/>
                <a:cs typeface="Arial"/>
                <a:sym typeface="Arial"/>
              </a:defRPr>
            </a:pPr>
            <a:r>
              <a:t>LÖSUNG:</a:t>
            </a:r>
            <a:r>
              <a:rPr>
                <a:solidFill>
                  <a:srgbClr val="000000"/>
                </a:solidFill>
              </a:rPr>
              <a:t>     Schulordnung</a:t>
            </a:r>
            <a:r>
              <a:rPr b="0">
                <a:solidFill>
                  <a:srgbClr val="000000"/>
                </a:solidFill>
              </a:rPr>
              <a:t> im </a:t>
            </a:r>
            <a:r>
              <a:rPr>
                <a:solidFill>
                  <a:srgbClr val="000000"/>
                </a:solidFill>
              </a:rPr>
              <a:t>Land</a:t>
            </a:r>
            <a:r>
              <a:rPr b="0">
                <a:solidFill>
                  <a:srgbClr val="000000"/>
                </a:solidFill>
              </a:rPr>
              <a:t> der </a:t>
            </a:r>
            <a:r>
              <a:rPr>
                <a:solidFill>
                  <a:srgbClr val="000000"/>
                </a:solidFill>
              </a:rPr>
              <a:t>Clowns</a:t>
            </a:r>
            <a:br>
              <a:rPr>
                <a:solidFill>
                  <a:srgbClr val="000000"/>
                </a:solidFill>
              </a:rPr>
            </a:br>
            <a:endParaRPr>
              <a:solidFill>
                <a:srgbClr val="000000"/>
              </a:solidFill>
            </a:endParaRPr>
          </a:p>
          <a:p>
            <a:pPr algn="ctr">
              <a:defRPr sz="1600">
                <a:latin typeface="Arial"/>
                <a:ea typeface="Arial"/>
                <a:cs typeface="Arial"/>
                <a:sym typeface="Arial"/>
              </a:defRPr>
            </a:pPr>
            <a:r>
              <a:t>1.</a:t>
            </a:r>
          </a:p>
          <a:p>
            <a:pPr algn="just">
              <a:defRPr sz="1600">
                <a:latin typeface="Arial"/>
                <a:ea typeface="Arial"/>
                <a:cs typeface="Arial"/>
                <a:sym typeface="Arial"/>
              </a:defRPr>
            </a:pPr>
            <a:r>
              <a:t>Die </a:t>
            </a:r>
            <a:r>
              <a:rPr b="1" u="sng"/>
              <a:t>Schüler</a:t>
            </a:r>
            <a:r>
              <a:rPr b="1"/>
              <a:t> </a:t>
            </a:r>
            <a:r>
              <a:t>dürfen vor dem ersten </a:t>
            </a:r>
            <a:r>
              <a:rPr b="1" u="sng"/>
              <a:t>Läuten</a:t>
            </a:r>
            <a:r>
              <a:t> das </a:t>
            </a:r>
            <a:r>
              <a:rPr b="1" u="sng"/>
              <a:t>Schulgebäude</a:t>
            </a:r>
            <a:r>
              <a:t> nicht betreten, weil sie in der </a:t>
            </a:r>
            <a:r>
              <a:rPr b="1" u="sng"/>
              <a:t>Leere</a:t>
            </a:r>
            <a:r>
              <a:t> der </a:t>
            </a:r>
            <a:r>
              <a:rPr b="1" u="sng"/>
              <a:t>Räume</a:t>
            </a:r>
            <a:r>
              <a:t> nicht genügend </a:t>
            </a:r>
            <a:r>
              <a:rPr b="1" u="sng"/>
              <a:t>Unterhaltung </a:t>
            </a:r>
            <a:r>
              <a:t>finden.</a:t>
            </a:r>
          </a:p>
          <a:p>
            <a:pPr algn="ctr">
              <a:defRPr sz="1600">
                <a:latin typeface="Arial"/>
                <a:ea typeface="Arial"/>
                <a:cs typeface="Arial"/>
                <a:sym typeface="Arial"/>
              </a:defRPr>
            </a:pPr>
            <a:r>
              <a:t>2.</a:t>
            </a:r>
          </a:p>
          <a:p>
            <a:pPr algn="just">
              <a:defRPr sz="1600">
                <a:latin typeface="Arial"/>
                <a:ea typeface="Arial"/>
                <a:cs typeface="Arial"/>
                <a:sym typeface="Arial"/>
              </a:defRPr>
            </a:pPr>
            <a:r>
              <a:t>Das </a:t>
            </a:r>
            <a:r>
              <a:rPr b="1"/>
              <a:t>Radfahren</a:t>
            </a:r>
            <a:r>
              <a:t> auf dem </a:t>
            </a:r>
            <a:r>
              <a:rPr b="1" u="sng"/>
              <a:t>Grün</a:t>
            </a:r>
            <a:r>
              <a:t> des </a:t>
            </a:r>
            <a:r>
              <a:rPr b="1" u="sng"/>
              <a:t>Vorgartens</a:t>
            </a:r>
            <a:r>
              <a:t>, auf dem </a:t>
            </a:r>
            <a:r>
              <a:rPr b="1" u="sng"/>
              <a:t>Schulhof</a:t>
            </a:r>
            <a:r>
              <a:t>, in den </a:t>
            </a:r>
            <a:r>
              <a:rPr b="1" u="sng"/>
              <a:t>Klassenräumen</a:t>
            </a:r>
            <a:r>
              <a:t> und im </a:t>
            </a:r>
            <a:r>
              <a:rPr b="1" u="sng"/>
              <a:t>Treppenhaus</a:t>
            </a:r>
            <a:r>
              <a:t> ist ausdrücklich erlaubt.</a:t>
            </a:r>
          </a:p>
          <a:p>
            <a:pPr algn="ctr">
              <a:defRPr sz="1600">
                <a:latin typeface="Arial"/>
                <a:ea typeface="Arial"/>
                <a:cs typeface="Arial"/>
                <a:sym typeface="Arial"/>
              </a:defRPr>
            </a:pPr>
            <a:r>
              <a:t>3.</a:t>
            </a:r>
          </a:p>
          <a:p>
            <a:pPr algn="just">
              <a:defRPr sz="1600">
                <a:latin typeface="Arial"/>
                <a:ea typeface="Arial"/>
                <a:cs typeface="Arial"/>
                <a:sym typeface="Arial"/>
              </a:defRPr>
            </a:pPr>
            <a:r>
              <a:t>Das </a:t>
            </a:r>
            <a:r>
              <a:rPr b="1" u="sng"/>
              <a:t>Rutschen</a:t>
            </a:r>
            <a:r>
              <a:t> auf den </a:t>
            </a:r>
            <a:r>
              <a:rPr b="1" u="sng"/>
              <a:t>Treppengeländern</a:t>
            </a:r>
            <a:r>
              <a:t> ist nicht erlaubt, weil am </a:t>
            </a:r>
            <a:r>
              <a:rPr b="1" u="sng"/>
              <a:t>Ende</a:t>
            </a:r>
            <a:r>
              <a:t> dieser </a:t>
            </a:r>
            <a:r>
              <a:rPr b="1" u="sng"/>
              <a:t>Rutschbahnen</a:t>
            </a:r>
            <a:r>
              <a:t> noch keine </a:t>
            </a:r>
            <a:r>
              <a:rPr b="1" u="sng"/>
              <a:t>Plantschbecken</a:t>
            </a:r>
            <a:r>
              <a:t> zum </a:t>
            </a:r>
            <a:r>
              <a:rPr b="1" u="sng"/>
              <a:t>Abkühlen</a:t>
            </a:r>
            <a:r>
              <a:t> heißer </a:t>
            </a:r>
            <a:r>
              <a:rPr b="1" u="sng"/>
              <a:t>Hinterteile</a:t>
            </a:r>
            <a:r>
              <a:t> aufgestellt werden konnten.</a:t>
            </a:r>
          </a:p>
          <a:p>
            <a:pPr algn="ctr">
              <a:defRPr sz="1600">
                <a:latin typeface="Arial"/>
                <a:ea typeface="Arial"/>
                <a:cs typeface="Arial"/>
                <a:sym typeface="Arial"/>
              </a:defRPr>
            </a:pPr>
            <a:r>
              <a:t>4.</a:t>
            </a:r>
          </a:p>
          <a:p>
            <a:pPr algn="just">
              <a:defRPr sz="1600">
                <a:latin typeface="Arial"/>
                <a:ea typeface="Arial"/>
                <a:cs typeface="Arial"/>
                <a:sym typeface="Arial"/>
              </a:defRPr>
            </a:pPr>
            <a:r>
              <a:t>Es ist verboten, im </a:t>
            </a:r>
            <a:r>
              <a:rPr b="1" u="sng"/>
              <a:t>Unterricht</a:t>
            </a:r>
            <a:r>
              <a:t> zu sprechen. Aber ausnahmsweise ist beim </a:t>
            </a:r>
            <a:r>
              <a:rPr b="1" u="sng"/>
              <a:t>Arbeiten</a:t>
            </a:r>
            <a:r>
              <a:t> </a:t>
            </a:r>
            <a:r>
              <a:rPr b="1" u="sng"/>
              <a:t>Pfeifen</a:t>
            </a:r>
            <a:r>
              <a:t> und </a:t>
            </a:r>
            <a:r>
              <a:rPr b="1" u="sng"/>
              <a:t>Singen</a:t>
            </a:r>
            <a:r>
              <a:t> erlaubt, denn sonst würde sich der </a:t>
            </a:r>
            <a:r>
              <a:rPr b="1" u="sng"/>
              <a:t>Schulalltag</a:t>
            </a:r>
            <a:r>
              <a:t> in der </a:t>
            </a:r>
            <a:r>
              <a:rPr b="1" u="sng"/>
              <a:t>Clown-schule</a:t>
            </a:r>
            <a:r>
              <a:t> nicht deutlich genug vom alltäglichen </a:t>
            </a:r>
            <a:r>
              <a:rPr b="1" u="sng"/>
              <a:t>Grau</a:t>
            </a:r>
            <a:r>
              <a:t> einer gewöhnlichen </a:t>
            </a:r>
            <a:r>
              <a:rPr b="1" u="sng"/>
              <a:t>Schule</a:t>
            </a:r>
            <a:r>
              <a:t> unterscheiden. </a:t>
            </a:r>
          </a:p>
          <a:p>
            <a:pPr algn="ctr">
              <a:defRPr sz="1600">
                <a:latin typeface="Arial"/>
                <a:ea typeface="Arial"/>
                <a:cs typeface="Arial"/>
                <a:sym typeface="Arial"/>
              </a:defRPr>
            </a:pPr>
            <a:r>
              <a:t>5.</a:t>
            </a:r>
          </a:p>
          <a:p>
            <a:pPr algn="just">
              <a:defRPr sz="1600">
                <a:latin typeface="Arial"/>
                <a:ea typeface="Arial"/>
                <a:cs typeface="Arial"/>
                <a:sym typeface="Arial"/>
              </a:defRPr>
            </a:pPr>
            <a:r>
              <a:t>Es ist </a:t>
            </a:r>
            <a:r>
              <a:rPr b="1" u="sng"/>
              <a:t>Pflicht</a:t>
            </a:r>
            <a:r>
              <a:t>, für die </a:t>
            </a:r>
            <a:r>
              <a:rPr b="1" u="sng"/>
              <a:t>Gesichtsschminke</a:t>
            </a:r>
            <a:r>
              <a:t> ein strahlendes </a:t>
            </a:r>
            <a:r>
              <a:rPr b="1" u="sng"/>
              <a:t>Weiß</a:t>
            </a:r>
            <a:r>
              <a:t> zu wählen.  Das leuchtende </a:t>
            </a:r>
            <a:r>
              <a:rPr b="1" u="sng"/>
              <a:t>Rot</a:t>
            </a:r>
            <a:r>
              <a:t> der </a:t>
            </a:r>
            <a:r>
              <a:rPr b="1" u="sng"/>
              <a:t>Nase</a:t>
            </a:r>
            <a:r>
              <a:t> ist </a:t>
            </a:r>
            <a:r>
              <a:rPr b="1" u="sng"/>
              <a:t>Kennzeichen</a:t>
            </a:r>
            <a:r>
              <a:t> besonders erfolgreicher </a:t>
            </a:r>
            <a:r>
              <a:rPr b="1" u="sng"/>
              <a:t>Schüler</a:t>
            </a:r>
            <a:r>
              <a:t>.  Man bringt so auch etwas </a:t>
            </a:r>
            <a:r>
              <a:rPr b="1" u="sng"/>
              <a:t>Schönes</a:t>
            </a:r>
            <a:r>
              <a:t> und </a:t>
            </a:r>
            <a:r>
              <a:rPr b="1" u="sng"/>
              <a:t>Interessantes</a:t>
            </a:r>
            <a:r>
              <a:t> in die </a:t>
            </a:r>
            <a:r>
              <a:rPr b="1" u="sng"/>
              <a:t>Schulatmosphäre</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Rectangle 1"/>
          <p:cNvSpPr txBox="1"/>
          <p:nvPr/>
        </p:nvSpPr>
        <p:spPr>
          <a:xfrm>
            <a:off x="801296" y="932101"/>
            <a:ext cx="7613416" cy="44281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lgn="ctr">
              <a:defRPr sz="1600">
                <a:latin typeface="Arial"/>
                <a:ea typeface="Arial"/>
                <a:cs typeface="Arial"/>
                <a:sym typeface="Arial"/>
              </a:defRPr>
            </a:pPr>
            <a:endParaRPr/>
          </a:p>
          <a:p>
            <a:pPr algn="ctr">
              <a:defRPr sz="1600">
                <a:latin typeface="Arial"/>
                <a:ea typeface="Arial"/>
                <a:cs typeface="Arial"/>
                <a:sym typeface="Arial"/>
              </a:defRPr>
            </a:pPr>
            <a:endParaRPr/>
          </a:p>
          <a:p>
            <a:pPr algn="ctr">
              <a:defRPr sz="1600">
                <a:latin typeface="Arial"/>
                <a:ea typeface="Arial"/>
                <a:cs typeface="Arial"/>
                <a:sym typeface="Arial"/>
              </a:defRPr>
            </a:pPr>
            <a:r>
              <a:t>6.</a:t>
            </a:r>
          </a:p>
          <a:p>
            <a:pPr algn="just">
              <a:defRPr sz="1600">
                <a:latin typeface="Arial"/>
                <a:ea typeface="Arial"/>
                <a:cs typeface="Arial"/>
                <a:sym typeface="Arial"/>
              </a:defRPr>
            </a:pPr>
            <a:r>
              <a:t>Das schnelle </a:t>
            </a:r>
            <a:r>
              <a:rPr b="1" u="sng"/>
              <a:t>Laufen</a:t>
            </a:r>
            <a:r>
              <a:t> auf den </a:t>
            </a:r>
            <a:r>
              <a:rPr b="1" u="sng"/>
              <a:t>Gängen</a:t>
            </a:r>
            <a:r>
              <a:t> ist untersagt. Stattdessen ist langsames </a:t>
            </a:r>
            <a:r>
              <a:rPr b="1" u="sng"/>
              <a:t>Krabbeln</a:t>
            </a:r>
            <a:r>
              <a:t> vorgeschrieben.</a:t>
            </a:r>
          </a:p>
          <a:p>
            <a:pPr algn="ctr">
              <a:defRPr sz="1600">
                <a:latin typeface="Arial"/>
                <a:ea typeface="Arial"/>
                <a:cs typeface="Arial"/>
                <a:sym typeface="Arial"/>
              </a:defRPr>
            </a:pPr>
            <a:r>
              <a:t>7.</a:t>
            </a:r>
          </a:p>
          <a:p>
            <a:pPr algn="just">
              <a:defRPr sz="1600">
                <a:latin typeface="Arial"/>
                <a:ea typeface="Arial"/>
                <a:cs typeface="Arial"/>
                <a:sym typeface="Arial"/>
              </a:defRPr>
            </a:pPr>
            <a:r>
              <a:t>Verboten ist auch das </a:t>
            </a:r>
            <a:r>
              <a:rPr b="1" u="sng"/>
              <a:t>Wischen</a:t>
            </a:r>
            <a:r>
              <a:t> der </a:t>
            </a:r>
            <a:r>
              <a:rPr b="1" u="sng"/>
              <a:t>Tafel</a:t>
            </a:r>
            <a:r>
              <a:t> mit </a:t>
            </a:r>
            <a:r>
              <a:rPr b="1" u="sng"/>
              <a:t>Schwämmen</a:t>
            </a:r>
            <a:r>
              <a:t>. Erwünscht ist das ausgiebige </a:t>
            </a:r>
            <a:r>
              <a:rPr b="1" u="sng"/>
              <a:t>Benutzen</a:t>
            </a:r>
            <a:r>
              <a:t> von </a:t>
            </a:r>
            <a:r>
              <a:rPr b="1" u="sng"/>
              <a:t>Wasserspritzpistole</a:t>
            </a:r>
            <a:r>
              <a:rPr u="sng"/>
              <a:t>n</a:t>
            </a:r>
            <a:r>
              <a:t>.</a:t>
            </a:r>
          </a:p>
          <a:p>
            <a:pPr algn="ctr">
              <a:defRPr sz="1600">
                <a:latin typeface="Arial"/>
                <a:ea typeface="Arial"/>
                <a:cs typeface="Arial"/>
                <a:sym typeface="Arial"/>
              </a:defRPr>
            </a:pPr>
            <a:r>
              <a:t>8.</a:t>
            </a:r>
          </a:p>
          <a:p>
            <a:pPr algn="just">
              <a:defRPr sz="1600">
                <a:latin typeface="Arial"/>
                <a:ea typeface="Arial"/>
                <a:cs typeface="Arial"/>
                <a:sym typeface="Arial"/>
              </a:defRPr>
            </a:pPr>
            <a:r>
              <a:t>Besonders  während des  </a:t>
            </a:r>
            <a:r>
              <a:rPr b="1" u="sng"/>
              <a:t>Lehrervortrags</a:t>
            </a:r>
            <a:r>
              <a:t> ist das leise </a:t>
            </a:r>
            <a:r>
              <a:rPr b="1" u="sng"/>
              <a:t>Schließen</a:t>
            </a:r>
            <a:r>
              <a:t> der </a:t>
            </a:r>
            <a:r>
              <a:rPr b="1" u="sng"/>
              <a:t>Türen</a:t>
            </a:r>
            <a:r>
              <a:t> zu vermeiden, denn  sonst  könnten  die Schüler dauerhaft in </a:t>
            </a:r>
            <a:r>
              <a:rPr b="1" u="sng"/>
              <a:t>Tiefschlaf</a:t>
            </a:r>
            <a:r>
              <a:t> verfallen;  rechtzeitiges </a:t>
            </a:r>
            <a:r>
              <a:rPr b="1" u="sng"/>
              <a:t>Wecken</a:t>
            </a:r>
            <a:r>
              <a:t> zum </a:t>
            </a:r>
            <a:r>
              <a:rPr b="1" u="sng"/>
              <a:t>Stundenschluss</a:t>
            </a:r>
            <a:r>
              <a:t> wäre dann nur schwer möglich.  </a:t>
            </a:r>
          </a:p>
          <a:p>
            <a:pPr algn="ctr">
              <a:defRPr sz="1600">
                <a:latin typeface="Arial"/>
                <a:ea typeface="Arial"/>
                <a:cs typeface="Arial"/>
                <a:sym typeface="Arial"/>
              </a:defRPr>
            </a:pPr>
            <a:r>
              <a:t>9.</a:t>
            </a:r>
          </a:p>
          <a:p>
            <a:pPr algn="just">
              <a:defRPr sz="1600">
                <a:latin typeface="Arial"/>
                <a:ea typeface="Arial"/>
                <a:cs typeface="Arial"/>
                <a:sym typeface="Arial"/>
              </a:defRPr>
            </a:pPr>
            <a:r>
              <a:t>Aussprechenlassen und </a:t>
            </a:r>
            <a:r>
              <a:rPr b="1" u="sng"/>
              <a:t>Zuhören</a:t>
            </a:r>
            <a:r>
              <a:t> sind veraltete </a:t>
            </a:r>
            <a:r>
              <a:rPr b="1" u="sng"/>
              <a:t>Tugenden</a:t>
            </a:r>
            <a:r>
              <a:t>. Lautes </a:t>
            </a:r>
            <a:r>
              <a:rPr b="1" u="sng"/>
              <a:t>Dazwischenreden</a:t>
            </a:r>
            <a:r>
              <a:t> trägt viel eher zum gleichberechtigten </a:t>
            </a:r>
            <a:r>
              <a:rPr b="1" u="sng"/>
              <a:t>Umgang</a:t>
            </a:r>
            <a:r>
              <a:t> mit </a:t>
            </a:r>
            <a:r>
              <a:rPr b="1" u="sng"/>
              <a:t>Klassenkameraden</a:t>
            </a:r>
            <a:r>
              <a:t> bei und ist </a:t>
            </a:r>
            <a:r>
              <a:rPr b="1" u="sng"/>
              <a:t>Ausdruck</a:t>
            </a:r>
            <a:r>
              <a:t> freiheitlichen </a:t>
            </a:r>
            <a:r>
              <a:rPr b="1" u="sng"/>
              <a:t>Denkens</a:t>
            </a:r>
            <a:r>
              <a:t> und </a:t>
            </a:r>
            <a:r>
              <a:rPr b="1" u="sng"/>
              <a:t>Handelns</a:t>
            </a:r>
            <a:r>
              <a:t>.</a:t>
            </a:r>
          </a:p>
          <a:p>
            <a:pPr algn="ctr">
              <a:defRPr sz="1600">
                <a:latin typeface="Arial"/>
                <a:ea typeface="Arial"/>
                <a:cs typeface="Arial"/>
                <a:sym typeface="Arial"/>
              </a:defRPr>
            </a:pPr>
            <a:r>
              <a:t>10.</a:t>
            </a:r>
          </a:p>
          <a:p>
            <a:pPr algn="just">
              <a:defRPr sz="1600">
                <a:latin typeface="Arial"/>
                <a:ea typeface="Arial"/>
                <a:cs typeface="Arial"/>
                <a:sym typeface="Arial"/>
              </a:defRPr>
            </a:pPr>
            <a:r>
              <a:t>Schweigen ist </a:t>
            </a:r>
            <a:r>
              <a:rPr b="1" u="sng"/>
              <a:t>Silber</a:t>
            </a:r>
            <a:r>
              <a:t>, </a:t>
            </a:r>
            <a:r>
              <a:rPr b="1" u="sng"/>
              <a:t>Reden</a:t>
            </a:r>
            <a:r>
              <a:t> ist </a:t>
            </a:r>
            <a:r>
              <a:rPr b="1" u="sng"/>
              <a:t>Gold</a:t>
            </a:r>
            <a:r>
              <a:t>. Das </a:t>
            </a:r>
            <a:r>
              <a:rPr b="1" u="sng"/>
              <a:t>Beachten</a:t>
            </a:r>
            <a:r>
              <a:t> dieses </a:t>
            </a:r>
            <a:r>
              <a:rPr b="1" u="sng"/>
              <a:t>Grundsatzes</a:t>
            </a:r>
            <a:r>
              <a:t> trägt wesentlich zum </a:t>
            </a:r>
            <a:r>
              <a:rPr b="1" u="sng"/>
              <a:t>Gelingen</a:t>
            </a:r>
            <a:r>
              <a:t> des </a:t>
            </a:r>
            <a:r>
              <a:rPr b="1" u="sng"/>
              <a:t>Unterrichts</a:t>
            </a:r>
            <a:r>
              <a:t> und des schulischen </a:t>
            </a:r>
            <a:r>
              <a:rPr b="1" u="sng"/>
              <a:t>Lebens</a:t>
            </a:r>
            <a:r>
              <a:t> bei.</a:t>
            </a:r>
          </a:p>
        </p:txBody>
      </p:sp>
      <p:pic>
        <p:nvPicPr>
          <p:cNvPr id="126" name="Picture 3" descr="Picture 3"/>
          <p:cNvPicPr>
            <a:picLocks noChangeAspect="1"/>
          </p:cNvPicPr>
          <p:nvPr/>
        </p:nvPicPr>
        <p:blipFill>
          <a:blip r:embed="rId2"/>
          <a:stretch>
            <a:fillRect/>
          </a:stretch>
        </p:blipFill>
        <p:spPr>
          <a:xfrm>
            <a:off x="6732240" y="116632"/>
            <a:ext cx="1472061" cy="1472060"/>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Rechteck 3"/>
          <p:cNvSpPr/>
          <p:nvPr/>
        </p:nvSpPr>
        <p:spPr>
          <a:xfrm>
            <a:off x="611559" y="117692"/>
            <a:ext cx="7848874" cy="6126670"/>
          </a:xfrm>
          <a:prstGeom prst="rect">
            <a:avLst/>
          </a:prstGeom>
          <a:gradFill>
            <a:gsLst>
              <a:gs pos="0">
                <a:srgbClr val="C96D20"/>
              </a:gs>
              <a:gs pos="80000">
                <a:srgbClr val="FF9034"/>
              </a:gs>
              <a:gs pos="100000">
                <a:srgbClr val="FF9035"/>
              </a:gs>
            </a:gsLst>
            <a:lin ang="16200000"/>
          </a:gradFill>
          <a:ln w="12700">
            <a:miter lim="400000"/>
          </a:ln>
          <a:effectLst>
            <a:outerShdw blurRad="38100" dist="23000" dir="5400000" rotWithShape="0">
              <a:srgbClr val="000000">
                <a:alpha val="3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400" b="1">
                <a:latin typeface="Arial"/>
                <a:ea typeface="Arial"/>
                <a:cs typeface="Arial"/>
                <a:sym typeface="Arial"/>
              </a:defRPr>
            </a:pPr>
            <a:r>
              <a:t>Die spinne in der yucca-palme</a:t>
            </a:r>
          </a:p>
          <a:p>
            <a:pPr>
              <a:defRPr sz="2400" b="1">
                <a:latin typeface="Arial"/>
                <a:ea typeface="Arial"/>
                <a:cs typeface="Arial"/>
                <a:sym typeface="Arial"/>
              </a:defRPr>
            </a:pPr>
            <a:endParaRPr/>
          </a:p>
          <a:p>
            <a:pPr>
              <a:defRPr sz="2400">
                <a:latin typeface="Arial"/>
                <a:ea typeface="Arial"/>
                <a:cs typeface="Arial"/>
                <a:sym typeface="Arial"/>
              </a:defRPr>
            </a:pPr>
            <a:r>
              <a:t>Die schwester einer bekannten aus basel hatte eine yucca-palme geschenkt bekommen.  Nach einiger zeit bemerkte sie beim gießen ein quietschen das aus dem blumentopf zu kommen schien.  Nach einer weile kam ihr das ganze etwas unheimlich vor daher rief sie die polizei an. Die überaus freundlichen mitarbeiter dort meinten sie solle die pflanze nicht mehr anrühren bis sie vorbei kämen. Kurze zeit später erschienen tatsächlich zwei polizisten in schutzanzügen und nahmen die pflanze mit.  Am gleichen nachmittag riefen sie die frau an und teilten ihr mit dass sie noch einmal glück gehabt hätte denn in dem topf der yucca-palme habe sich eine ganze vogelspinnenfamilie eingenistet. Wie sich das unheimliche ereignen konnte, bleibt auch weiterhin ein rätsel.</a:t>
            </a:r>
          </a:p>
        </p:txBody>
      </p:sp>
    </p:spTree>
  </p:cSld>
  <p:clrMapOvr>
    <a:masterClrMapping/>
  </p:clrMapOvr>
  <p:transition spd="med"/>
</p:sld>
</file>

<file path=ppt/theme/theme1.xml><?xml version="1.0" encoding="utf-8"?>
<a:theme xmlns:a="http://schemas.openxmlformats.org/drawingml/2006/main" name="Larissa-Design">
  <a:themeElements>
    <a:clrScheme name="Larissa-Design">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Larissa-Design">
      <a:majorFont>
        <a:latin typeface="Helvetica"/>
        <a:ea typeface="Helvetica"/>
        <a:cs typeface="Helvetica"/>
      </a:majorFont>
      <a:minorFont>
        <a:latin typeface="Calibri"/>
        <a:ea typeface="Calibri"/>
        <a:cs typeface="Calibri"/>
      </a:minorFont>
    </a:fontScheme>
    <a:fmtScheme name="Larissa-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Larissa-Design">
  <a:themeElements>
    <a:clrScheme name="Larissa-Design">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Larissa-Design">
      <a:majorFont>
        <a:latin typeface="Helvetica"/>
        <a:ea typeface="Helvetica"/>
        <a:cs typeface="Helvetica"/>
      </a:majorFont>
      <a:minorFont>
        <a:latin typeface="Calibri"/>
        <a:ea typeface="Calibri"/>
        <a:cs typeface="Calibri"/>
      </a:minorFont>
    </a:fontScheme>
    <a:fmtScheme name="Larissa-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Bildschirmpräsentation (4:3)</PresentationFormat>
  <Slides>16</Slides>
  <Notes>0</Notes>
  <HiddenSlides>0</HiddenSlide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Larissa-Design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Judita Nose</cp:lastModifiedBy>
  <cp:revision>1</cp:revision>
  <dcterms:modified xsi:type="dcterms:W3CDTF">2022-03-01T08:51:22Z</dcterms:modified>
</cp:coreProperties>
</file>